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72" r:id="rId2"/>
    <p:sldId id="256" r:id="rId3"/>
    <p:sldId id="257" r:id="rId4"/>
    <p:sldId id="258" r:id="rId5"/>
    <p:sldId id="259" r:id="rId6"/>
    <p:sldId id="266" r:id="rId7"/>
    <p:sldId id="267" r:id="rId8"/>
    <p:sldId id="268" r:id="rId9"/>
    <p:sldId id="269" r:id="rId10"/>
    <p:sldId id="270" r:id="rId11"/>
    <p:sldId id="271" r:id="rId12"/>
  </p:sldIdLst>
  <p:sldSz cx="12192000" cy="6858000"/>
  <p:notesSz cx="12192000" cy="6858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Panton" panose="020B0604020202020204" charset="0"/>
      <p:regular r:id="rId17"/>
      <p:bold r:id="rId18"/>
    </p:embeddedFont>
    <p:embeddedFont>
      <p:font typeface="Panton Bold" panose="020B0604020202020204" charset="0"/>
      <p:bold r:id="rId19"/>
    </p:embeddedFont>
  </p:embeddedFontLst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575757"/>
        </a:solidFill>
        <a:latin typeface="+mn-lt"/>
        <a:ea typeface="+mn-ea"/>
        <a:cs typeface="+mn-cs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575757"/>
        </a:solidFill>
        <a:latin typeface="+mn-lt"/>
        <a:ea typeface="+mn-ea"/>
        <a:cs typeface="+mn-cs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575757"/>
        </a:solidFill>
        <a:latin typeface="+mn-lt"/>
        <a:ea typeface="+mn-ea"/>
        <a:cs typeface="+mn-cs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575757"/>
        </a:solidFill>
        <a:latin typeface="+mn-lt"/>
        <a:ea typeface="+mn-ea"/>
        <a:cs typeface="+mn-cs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575757"/>
        </a:solidFill>
        <a:latin typeface="+mn-lt"/>
        <a:ea typeface="+mn-ea"/>
        <a:cs typeface="+mn-cs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575757"/>
        </a:solidFill>
        <a:latin typeface="+mn-lt"/>
        <a:ea typeface="+mn-ea"/>
        <a:cs typeface="+mn-cs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575757"/>
        </a:solidFill>
        <a:latin typeface="+mn-lt"/>
        <a:ea typeface="+mn-ea"/>
        <a:cs typeface="+mn-cs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575757"/>
        </a:solidFill>
        <a:latin typeface="+mn-lt"/>
        <a:ea typeface="+mn-ea"/>
        <a:cs typeface="+mn-cs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575757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38">
          <p15:clr>
            <a:srgbClr val="A4A3A4"/>
          </p15:clr>
        </p15:guide>
        <p15:guide id="2" pos="7242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8" d="100"/>
          <a:sy n="158" d="100"/>
        </p:scale>
        <p:origin x="363" y="89"/>
      </p:cViewPr>
      <p:guideLst>
        <p:guide pos="438"/>
        <p:guide pos="724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ользовательский макет без заголовка" preserve="1" userDrawn="1">
  <p:cSld name="Пользовательский макет без заголов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302" y="-4028"/>
            <a:ext cx="12187395" cy="685800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rcRect l="1458" t="10040" r="1456" b="-3"/>
          <a:stretch/>
        </p:blipFill>
        <p:spPr bwMode="auto">
          <a:xfrm>
            <a:off x="0" y="6827725"/>
            <a:ext cx="12193200" cy="32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167540" y="744381"/>
            <a:ext cx="332043" cy="3955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700916" y="744381"/>
            <a:ext cx="332843" cy="395521"/>
          </a:xfrm>
          <a:prstGeom prst="rect">
            <a:avLst/>
          </a:prstGeom>
        </p:spPr>
      </p:pic>
      <p:sp>
        <p:nvSpPr>
          <p:cNvPr id="28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626714" y="2629551"/>
            <a:ext cx="7520335" cy="2291699"/>
          </a:xfrm>
        </p:spPr>
        <p:txBody>
          <a:bodyPr anchor="ctr" anchorCtr="0">
            <a:noAutofit/>
          </a:bodyPr>
          <a:lstStyle>
            <a:lvl1pPr algn="l"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pic>
        <p:nvPicPr>
          <p:cNvPr id="12" name="Рисунок 11"/>
          <p:cNvPicPr/>
          <p:nvPr/>
        </p:nvPicPr>
        <p:blipFill>
          <a:blip r:embed="rId3"/>
          <a:srcRect l="1458" t="10040" r="1456" b="-3"/>
          <a:stretch/>
        </p:blipFill>
        <p:spPr bwMode="auto">
          <a:xfrm>
            <a:off x="0" y="6827725"/>
            <a:ext cx="12193200" cy="324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706908" y="527367"/>
            <a:ext cx="2408835" cy="65695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9936479" y="6142659"/>
            <a:ext cx="1563103" cy="14299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1_Пользовательский макет без заголовка" preserve="1" userDrawn="1">
  <p:cSld name="1_Пользовательский макет без заголов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Номер слайда 3"/>
          <p:cNvSpPr>
            <a:spLocks noGrp="1"/>
          </p:cNvSpPr>
          <p:nvPr>
            <p:ph type="sldNum" sz="quarter" idx="2"/>
          </p:nvPr>
        </p:nvSpPr>
        <p:spPr bwMode="auto">
          <a:xfrm>
            <a:off x="9888092" y="6494495"/>
            <a:ext cx="1716157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34BEDE09-BB71-420A-A9D7-2BECD5B78100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  <a:cs typeface="Arial"/>
              </a:r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  <a:cs typeface="Arial"/>
            </a:endParaRPr>
          </a:p>
        </p:txBody>
      </p:sp>
      <p:sp>
        <p:nvSpPr>
          <p:cNvPr id="17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10439400" y="317515"/>
            <a:ext cx="1166280" cy="365125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cs typeface="Arial"/>
              </a:rPr>
              <a:t>telemedai.ru</a:t>
            </a:r>
            <a:endParaRPr lang="ru-RU">
              <a:solidFill>
                <a:prstClr val="black">
                  <a:tint val="75000"/>
                </a:prstClr>
              </a:solidFill>
              <a:cs typeface="Arial"/>
            </a:endParaRPr>
          </a:p>
        </p:txBody>
      </p:sp>
      <p:sp>
        <p:nvSpPr>
          <p:cNvPr id="18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597551" y="0"/>
            <a:ext cx="9388882" cy="1000156"/>
          </a:xfrm>
        </p:spPr>
        <p:txBody>
          <a:bodyPr tIns="36000" bIns="36000" anchor="ctr" anchorCtr="0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/>
              <a:t>ОБРАЗЕЦ </a:t>
            </a:r>
            <a:r>
              <a:rPr lang="en-US"/>
              <a:t> </a:t>
            </a:r>
            <a:r>
              <a:rPr lang="ru-RU"/>
              <a:t>ЗАГОЛОВКА</a:t>
            </a:r>
            <a:endParaRPr/>
          </a:p>
        </p:txBody>
      </p:sp>
      <p:sp>
        <p:nvSpPr>
          <p:cNvPr id="12" name="Текст 2"/>
          <p:cNvSpPr>
            <a:spLocks noGrp="1"/>
          </p:cNvSpPr>
          <p:nvPr>
            <p:ph idx="1" hasCustomPrompt="1"/>
          </p:nvPr>
        </p:nvSpPr>
        <p:spPr bwMode="auto">
          <a:xfrm>
            <a:off x="636848" y="1430832"/>
            <a:ext cx="10939201" cy="47230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539750" indent="-177800">
              <a:buClrTx/>
              <a:buSzPct val="100000"/>
              <a:defRPr sz="1600">
                <a:solidFill>
                  <a:schemeClr val="tx1"/>
                </a:solidFill>
                <a:latin typeface="+mn-lt"/>
              </a:defRPr>
            </a:lvl2pPr>
            <a:lvl3pPr marL="895350" indent="-177800">
              <a:buClrTx/>
              <a:buSzPct val="100000"/>
              <a:defRPr sz="1400">
                <a:solidFill>
                  <a:schemeClr val="tx1"/>
                </a:solidFill>
                <a:latin typeface="+mn-lt"/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1_Пользовательский макет без заголовка" preserve="1" userDrawn="1">
  <p:cSld name="2_Пользовательский макет без заголов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302" y="0"/>
            <a:ext cx="12187395" cy="6858000"/>
          </a:xfrm>
          <a:prstGeom prst="rect">
            <a:avLst/>
          </a:prstGeom>
        </p:spPr>
      </p:pic>
      <p:sp>
        <p:nvSpPr>
          <p:cNvPr id="16" name="Номер слайда 3"/>
          <p:cNvSpPr>
            <a:spLocks noGrp="1"/>
          </p:cNvSpPr>
          <p:nvPr>
            <p:ph type="sldNum" sz="quarter" idx="2"/>
          </p:nvPr>
        </p:nvSpPr>
        <p:spPr bwMode="auto">
          <a:xfrm>
            <a:off x="9779804" y="6494495"/>
            <a:ext cx="1716157" cy="365125"/>
          </a:xfrm>
        </p:spPr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sp>
        <p:nvSpPr>
          <p:cNvPr id="18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1249680" y="2563762"/>
            <a:ext cx="9696934" cy="839838"/>
          </a:xfrm>
        </p:spPr>
        <p:txBody>
          <a:bodyPr tIns="36000" bIns="36000" anchor="ctr" anchorCtr="0">
            <a:noAutofit/>
          </a:bodyPr>
          <a:lstStyle>
            <a:lvl1pPr algn="ctr">
              <a:lnSpc>
                <a:spcPct val="100000"/>
              </a:lnSpc>
              <a:defRPr sz="2600" b="1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/>
              <a:t>ОБРАЗЕЦ </a:t>
            </a:r>
            <a:r>
              <a:rPr lang="en-US"/>
              <a:t> </a:t>
            </a:r>
            <a:r>
              <a:rPr lang="ru-RU"/>
              <a:t>ЗАГОЛОВКА</a:t>
            </a:r>
            <a:endParaRPr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10439400" y="317515"/>
            <a:ext cx="1166280" cy="365125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telemedai.ru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1_Пользовательский макет без заголовка" preserve="1" userDrawn="1">
  <p:cSld name="2_Пользовательский макет без заголов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302" y="0"/>
            <a:ext cx="12187395" cy="6858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06908" y="531021"/>
            <a:ext cx="2394236" cy="65695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167540" y="744381"/>
            <a:ext cx="332043" cy="39552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700916" y="744381"/>
            <a:ext cx="332843" cy="39552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" userDrawn="1">
  <p:cSld name="Заглав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Рисунок 6" descr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84" y="0"/>
            <a:ext cx="12189632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image2.png" descr="image2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93415" y="374253"/>
            <a:ext cx="545206" cy="5970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image3.png" descr="image3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355921" y="245914"/>
            <a:ext cx="899243" cy="834165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Title Text"/>
          <p:cNvSpPr txBox="1">
            <a:spLocks noGrp="1"/>
          </p:cNvSpPr>
          <p:nvPr>
            <p:ph type="title"/>
          </p:nvPr>
        </p:nvSpPr>
        <p:spPr bwMode="auto">
          <a:xfrm>
            <a:off x="728314" y="3315115"/>
            <a:ext cx="6624737" cy="1744598"/>
          </a:xfrm>
          <a:prstGeom prst="rect">
            <a:avLst/>
          </a:prstGeom>
        </p:spPr>
        <p:txBody>
          <a:bodyPr anchor="t"/>
          <a:lstStyle>
            <a:lvl1pPr>
              <a:defRPr sz="3600">
                <a:solidFill>
                  <a:srgbClr val="005FAB"/>
                </a:solidFill>
              </a:defRPr>
            </a:lvl1pPr>
          </a:lstStyle>
          <a:p>
            <a:pPr>
              <a:defRPr/>
            </a:pPr>
            <a:r>
              <a:rPr/>
              <a:t>Title Text</a:t>
            </a:r>
          </a:p>
        </p:txBody>
      </p:sp>
      <p:pic>
        <p:nvPicPr>
          <p:cNvPr id="20" name="Рисунок 4" descr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163235" y="358396"/>
            <a:ext cx="2284940" cy="612893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sz="1200" b="0" i="0" u="none" strike="noStrike" cap="none" spc="0">
                <a:ln>
                  <a:noFill/>
                </a:ln>
                <a:solidFill>
                  <a:srgbClr val="888888"/>
                </a:solidFill>
                <a:latin typeface="Calibri"/>
                <a:cs typeface="Calibri"/>
              </a:rPr>
              <a:t>‹#›</a:t>
            </a:fld>
            <a:endParaRPr sz="1200" b="0" i="0" u="none" strike="noStrike" cap="none" spc="0">
              <a:ln>
                <a:noFill/>
              </a:ln>
              <a:solidFill>
                <a:srgbClr val="888888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" userDrawn="1">
  <p:cSld name="6_Пользовательский макет без заголов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76" name="Рисунок 5" descr="Рисунок 5"/>
          <p:cNvPicPr>
            <a:picLocks noChangeAspect="1"/>
          </p:cNvPicPr>
          <p:nvPr/>
        </p:nvPicPr>
        <p:blipFill>
          <a:blip r:embed="rId2"/>
          <a:srcRect r="70850"/>
          <a:stretch/>
        </p:blipFill>
        <p:spPr bwMode="auto">
          <a:xfrm>
            <a:off x="11496599" y="201010"/>
            <a:ext cx="497736" cy="43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377" name="image2.png" descr="image2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486973" y="201010"/>
            <a:ext cx="392899" cy="4302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8" name="image3.png" descr="image3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74985" y="116632"/>
            <a:ext cx="639975" cy="593662"/>
          </a:xfrm>
          <a:prstGeom prst="rect">
            <a:avLst/>
          </a:prstGeom>
          <a:ln w="12700">
            <a:miter lim="400000"/>
          </a:ln>
        </p:spPr>
      </p:pic>
      <p:sp>
        <p:nvSpPr>
          <p:cNvPr id="379" name="Slide Number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sz="1400" b="0" i="0" u="none" strike="noStrike" cap="none" spc="0">
                <a:ln>
                  <a:noFill/>
                </a:ln>
                <a:solidFill>
                  <a:srgbClr val="808080"/>
                </a:solidFill>
                <a:latin typeface="Calibri"/>
                <a:cs typeface="Calibri"/>
              </a:rPr>
              <a:t>‹#›</a:t>
            </a:fld>
            <a:endParaRPr sz="1400" b="0" i="0" u="none" strike="noStrike" cap="none" spc="0">
              <a:ln>
                <a:noFill/>
              </a:ln>
              <a:solidFill>
                <a:srgbClr val="808080"/>
              </a:solidFill>
              <a:latin typeface="Calibri"/>
              <a:cs typeface="Calibri"/>
            </a:endParaRPr>
          </a:p>
        </p:txBody>
      </p:sp>
      <p:pic>
        <p:nvPicPr>
          <p:cNvPr id="380" name="Рисунок 9" descr="Рисунок 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-4665" y="6814284"/>
            <a:ext cx="12194773" cy="45720"/>
          </a:xfrm>
          <a:prstGeom prst="rect">
            <a:avLst/>
          </a:prstGeom>
          <a:ln w="12700">
            <a:miter lim="400000"/>
          </a:ln>
        </p:spPr>
      </p:pic>
      <p:sp>
        <p:nvSpPr>
          <p:cNvPr id="381" name="Body Level One…"/>
          <p:cNvSpPr txBox="1">
            <a:spLocks noGrp="1"/>
          </p:cNvSpPr>
          <p:nvPr>
            <p:ph type="body" idx="1" hasCustomPrompt="1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endParaRPr/>
          </a:p>
          <a:p>
            <a:pPr lvl="2">
              <a:defRPr/>
            </a:pPr>
            <a:endParaRPr/>
          </a:p>
          <a:p>
            <a:pPr lvl="3">
              <a:defRPr/>
            </a:pPr>
            <a:endParaRPr/>
          </a:p>
          <a:p>
            <a:pPr lvl="4">
              <a:defRPr/>
            </a:pPr>
            <a:endParaRPr/>
          </a:p>
        </p:txBody>
      </p:sp>
      <p:pic>
        <p:nvPicPr>
          <p:cNvPr id="382" name="Рисунок 21" descr="Рисунок 21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-4665" y="852876"/>
            <a:ext cx="1800002" cy="457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Google Shape;89;g11c7487eef8_0_98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0" name="Google Shape;90;g11c7487eef8_0_98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1" name="Google Shape;91;g11c7487eef8_0_98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989898"/>
                </a:solidFill>
                <a:latin typeface="+mn-lt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92" name="Google Shape;92;g11c7487eef8_0_98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989898"/>
                </a:solidFill>
                <a:latin typeface="+mn-lt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r>
              <a:rPr lang="en-US"/>
              <a:t>telemedai.ru</a:t>
            </a:r>
            <a:endParaRPr/>
          </a:p>
        </p:txBody>
      </p:sp>
      <p:sp>
        <p:nvSpPr>
          <p:cNvPr id="93" name="Google Shape;93;g11c7487eef8_0_98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+mn-lt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БАЗОВЫЕ ДИАГНОСТИЕЧСКИЕ ТРЕБОВАНИЯ К РЕЗУЛЬТАТАМ РАБОТЫ ИИ-СЕРВИСОВ</a:t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2024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883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lang="ru-RU" sz="1400" b="0" i="0" u="none" strike="noStrike" cap="none" spc="0">
                <a:ln>
                  <a:noFill/>
                </a:ln>
                <a:solidFill>
                  <a:srgbClr val="808080"/>
                </a:solidFill>
                <a:latin typeface="Calibri"/>
                <a:cs typeface="Calibri"/>
              </a:rPr>
              <a:t>2</a:t>
            </a:fld>
            <a:endParaRPr lang="ru-RU" sz="1400" b="0" i="0" u="none" strike="noStrike" cap="none" spc="0">
              <a:ln>
                <a:noFill/>
              </a:ln>
              <a:solidFill>
                <a:srgbClr val="808080"/>
              </a:solidFill>
              <a:latin typeface="Calibri"/>
              <a:cs typeface="Calibri"/>
            </a:endParaRPr>
          </a:p>
        </p:txBody>
      </p:sp>
      <p:sp>
        <p:nvSpPr>
          <p:cNvPr id="4" name="Заголовок 1"/>
          <p:cNvSpPr txBox="1"/>
          <p:nvPr/>
        </p:nvSpPr>
        <p:spPr bwMode="auto">
          <a:xfrm>
            <a:off x="0" y="83608"/>
            <a:ext cx="11803766" cy="1000156"/>
          </a:xfrm>
          <a:prstGeom prst="rect">
            <a:avLst/>
          </a:prstGeom>
        </p:spPr>
        <p:txBody>
          <a:bodyPr/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1800" b="1" dirty="0">
                <a:solidFill>
                  <a:schemeClr val="tx1"/>
                </a:solidFill>
                <a:latin typeface="+mj-lt"/>
              </a:rPr>
              <a:t>Базовые диагностические требования к результатам работы ИИ-сервисов </a:t>
            </a:r>
            <a:endParaRPr lang="en-US" sz="1800" b="1" dirty="0">
              <a:solidFill>
                <a:schemeClr val="tx1"/>
              </a:solidFill>
              <a:latin typeface="+mj-lt"/>
            </a:endParaRPr>
          </a:p>
          <a:p>
            <a:pPr>
              <a:defRPr/>
            </a:pPr>
            <a:r>
              <a:rPr lang="ru-RU" sz="1800" b="1" dirty="0">
                <a:solidFill>
                  <a:schemeClr val="tx1"/>
                </a:solidFill>
                <a:latin typeface="+mj-lt"/>
              </a:rPr>
              <a:t>для выявления</a:t>
            </a:r>
            <a:r>
              <a:rPr lang="en-US" sz="18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ru-RU" sz="1800" b="1" dirty="0">
                <a:solidFill>
                  <a:schemeClr val="tx1"/>
                </a:solidFill>
                <a:latin typeface="+mj-lt"/>
              </a:rPr>
              <a:t>поражения кишечных лимфоузлов, H</a:t>
            </a:r>
            <a:r>
              <a:rPr lang="en-US" sz="1800" b="1" dirty="0">
                <a:solidFill>
                  <a:schemeClr val="tx1"/>
                </a:solidFill>
                <a:latin typeface="+mj-lt"/>
              </a:rPr>
              <a:t>&amp;</a:t>
            </a:r>
            <a:r>
              <a:rPr lang="ru-RU" sz="1800" b="1" dirty="0">
                <a:solidFill>
                  <a:schemeClr val="tx1"/>
                </a:solidFill>
                <a:latin typeface="+mj-lt"/>
              </a:rPr>
              <a:t>E</a:t>
            </a:r>
            <a:endParaRPr lang="ru-RU" sz="1800" b="1" strike="sngStrike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119553"/>
              </p:ext>
            </p:extLst>
          </p:nvPr>
        </p:nvGraphicFramePr>
        <p:xfrm>
          <a:off x="182288" y="1083764"/>
          <a:ext cx="11820524" cy="3201591"/>
        </p:xfrm>
        <a:graphic>
          <a:graphicData uri="http://schemas.openxmlformats.org/drawingml/2006/table">
            <a:tbl>
              <a:tblPr firstRow="1"/>
              <a:tblGrid>
                <a:gridCol w="15208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7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5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01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4892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Объект исследования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Клиническая задача, решаемая 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ИИ-сервисом</a:t>
                      </a:r>
                      <a:endParaRPr lang="ru-RU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Признаки, выявляемые ИИ-сервисом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Содержание ответа 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rPr>
                        <a:t>Тип данных</a:t>
                      </a:r>
                      <a:endParaRPr lang="ru-RU" sz="12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spc="-40" dirty="0">
                          <a:solidFill>
                            <a:schemeClr val="bg1"/>
                          </a:solidFill>
                          <a:latin typeface="+mn-lt"/>
                        </a:rPr>
                        <a:t>Форма</a:t>
                      </a:r>
                      <a:endParaRPr lang="en-US" sz="1200" b="1" spc="-4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ответа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213">
                <a:tc rowSpan="3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Лимфоузлы</a:t>
                      </a:r>
                      <a:endParaRPr lang="ru-RU" sz="1200" dirty="0">
                        <a:latin typeface="+mn-lt"/>
                      </a:endParaRPr>
                    </a:p>
                    <a:p>
                      <a:pPr algn="l">
                        <a:defRPr/>
                      </a:pP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Локализация – кишечные.  </a:t>
                      </a:r>
                      <a:endParaRPr sz="1200" dirty="0">
                        <a:latin typeface="+mn-lt"/>
                      </a:endParaRPr>
                    </a:p>
                    <a:p>
                      <a:pPr algn="l">
                        <a:defRPr/>
                      </a:pPr>
                      <a:endParaRPr sz="1200" dirty="0">
                        <a:latin typeface="+mn-lt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МКБ: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C18, 19, 20, 21</a:t>
                      </a:r>
                      <a:endParaRPr sz="1200" dirty="0">
                        <a:latin typeface="+mn-lt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Маркер: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H</a:t>
                      </a:r>
                      <a:r>
                        <a:rPr lang="en-US" sz="1200" b="0" dirty="0">
                          <a:latin typeface="+mn-lt"/>
                        </a:rPr>
                        <a:t>&amp;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E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МЭС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: 29005</a:t>
                      </a:r>
                      <a:endParaRPr sz="1200" dirty="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В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ыявление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признаков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метастатического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поражения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лимфоузлов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87313" lvl="1" indent="0" algn="l">
                        <a:defRPr/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Есть признаки патологии:</a:t>
                      </a:r>
                      <a:endParaRPr lang="en-US" sz="1200" b="1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наличие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метастаза в лимфоузле</a:t>
                      </a:r>
                      <a:endParaRPr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ea typeface="Panton"/>
                        <a:cs typeface="Panton"/>
                      </a:endParaRPr>
                    </a:p>
                    <a:p>
                      <a:pPr marL="87313" lvl="1" indent="0" algn="l">
                        <a:defRPr/>
                      </a:pPr>
                      <a:endParaRPr sz="1200" b="0" dirty="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Количество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лимфоузлов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(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объектов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исследования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) с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метастазом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в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исследовании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Число</a:t>
                      </a:r>
                      <a:b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</a:b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Системное сообщение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2324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/>
                    </a:p>
                  </a:txBody>
                  <a:tcPr marL="45720" marR="45720"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Локализация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найденных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признаков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Маска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Маска 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2133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Нет </a:t>
                      </a:r>
                      <a:r>
                        <a:rPr lang="ru-RU" sz="1200" b="1" dirty="0" smtClean="0">
                          <a:solidFill>
                            <a:srgbClr val="00B050"/>
                          </a:solidFill>
                          <a:latin typeface="+mn-lt"/>
                        </a:rPr>
                        <a:t>признаков патологии</a:t>
                      </a:r>
                      <a:r>
                        <a:rPr lang="ru-RU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:</a:t>
                      </a:r>
                      <a:endParaRPr sz="1200" dirty="0">
                        <a:latin typeface="+mn-lt"/>
                      </a:endParaRPr>
                    </a:p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отсутствие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метастаза в лимфоузле</a:t>
                      </a:r>
                      <a:endParaRPr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ea typeface="Panton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Сообщение об отсутствии метастаза в лимфоузле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Текст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Системное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сообщение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 bwMode="auto">
          <a:xfrm>
            <a:off x="9448799" y="6492899"/>
            <a:ext cx="2743200" cy="365100"/>
          </a:xfrm>
        </p:spPr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lang="ru-RU" sz="1400" b="0" i="0" u="none" strike="noStrike" cap="none" spc="0">
                <a:ln>
                  <a:noFill/>
                </a:ln>
                <a:solidFill>
                  <a:srgbClr val="808080"/>
                </a:solidFill>
                <a:latin typeface="Calibri"/>
                <a:cs typeface="Calibri"/>
              </a:rPr>
              <a:t>3</a:t>
            </a:fld>
            <a:endParaRPr lang="ru-RU" sz="1400" b="0" i="0" u="none" strike="noStrike" cap="none" spc="0">
              <a:ln>
                <a:noFill/>
              </a:ln>
              <a:solidFill>
                <a:srgbClr val="808080"/>
              </a:solidFill>
              <a:latin typeface="Calibri"/>
              <a:cs typeface="Calibri"/>
            </a:endParaRPr>
          </a:p>
        </p:txBody>
      </p:sp>
      <p:sp>
        <p:nvSpPr>
          <p:cNvPr id="5" name="Заголовок 1"/>
          <p:cNvSpPr txBox="1"/>
          <p:nvPr/>
        </p:nvSpPr>
        <p:spPr bwMode="auto">
          <a:xfrm>
            <a:off x="0" y="67968"/>
            <a:ext cx="10839450" cy="1000156"/>
          </a:xfrm>
          <a:prstGeom prst="rect">
            <a:avLst/>
          </a:prstGeom>
        </p:spPr>
        <p:txBody>
          <a:bodyPr/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1800" b="1" dirty="0">
                <a:solidFill>
                  <a:schemeClr val="tx1"/>
                </a:solidFill>
                <a:latin typeface="+mj-lt"/>
              </a:rPr>
              <a:t>Базовые диагностические требования к результатам работы </a:t>
            </a:r>
            <a:endParaRPr lang="en-US" sz="1800" b="1" dirty="0">
              <a:solidFill>
                <a:schemeClr val="tx1"/>
              </a:solidFill>
              <a:latin typeface="+mj-lt"/>
            </a:endParaRPr>
          </a:p>
          <a:p>
            <a:pPr>
              <a:defRPr/>
            </a:pPr>
            <a:r>
              <a:rPr lang="ru-RU" sz="1800" b="1" dirty="0">
                <a:solidFill>
                  <a:schemeClr val="tx1"/>
                </a:solidFill>
                <a:latin typeface="+mj-lt"/>
              </a:rPr>
              <a:t>ИИ-сервисов</a:t>
            </a:r>
            <a:r>
              <a:rPr lang="en-US" sz="18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ru-RU" sz="1800" b="1" dirty="0">
                <a:solidFill>
                  <a:schemeClr val="tx1"/>
                </a:solidFill>
                <a:latin typeface="+mj-lt"/>
              </a:rPr>
              <a:t>для выявления </a:t>
            </a:r>
            <a:r>
              <a:rPr lang="ru-RU" sz="1800" b="1" dirty="0" err="1">
                <a:solidFill>
                  <a:schemeClr val="tx1"/>
                </a:solidFill>
                <a:latin typeface="+mj-lt"/>
              </a:rPr>
              <a:t>аденокарциномы</a:t>
            </a:r>
            <a:r>
              <a:rPr lang="ru-RU" sz="1800" b="1" dirty="0">
                <a:solidFill>
                  <a:schemeClr val="tx1"/>
                </a:solidFill>
                <a:latin typeface="+mj-lt"/>
              </a:rPr>
              <a:t> предстательной железы, H&amp;E</a:t>
            </a:r>
            <a:endParaRPr lang="ru-RU" sz="1800" b="1" strike="sngStrike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588997"/>
              </p:ext>
            </p:extLst>
          </p:nvPr>
        </p:nvGraphicFramePr>
        <p:xfrm>
          <a:off x="164500" y="1070023"/>
          <a:ext cx="11883703" cy="4975575"/>
        </p:xfrm>
        <a:graphic>
          <a:graphicData uri="http://schemas.openxmlformats.org/drawingml/2006/table">
            <a:tbl>
              <a:tblPr/>
              <a:tblGrid>
                <a:gridCol w="1469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94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06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02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29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76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7954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Объект исследования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Клиническая задача, решаемая 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ИИ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сервисом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Признаки, выявляемые ИИ-сервисом</a:t>
                      </a:r>
                      <a:endParaRPr lang="ru-RU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Содержание ответа </a:t>
                      </a:r>
                      <a:endParaRPr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rPr>
                        <a:t>Тип данных</a:t>
                      </a:r>
                      <a:endParaRPr lang="ru-RU" sz="1200" b="0" i="0" u="none" strike="noStrike" cap="none">
                        <a:solidFill>
                          <a:schemeClr val="bg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spc="-40">
                          <a:solidFill>
                            <a:schemeClr val="bg1"/>
                          </a:solidFill>
                          <a:latin typeface="+mn-lt"/>
                        </a:rPr>
                        <a:t>Форма </a:t>
                      </a: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ответа</a:t>
                      </a:r>
                      <a:endParaRPr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063">
                <a:tc rowSpan="8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Трепанобиоптат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предстательной железы </a:t>
                      </a:r>
                      <a:endParaRPr sz="1200" dirty="0">
                        <a:latin typeface="+mn-lt"/>
                      </a:endParaRPr>
                    </a:p>
                    <a:p>
                      <a:pPr algn="l">
                        <a:defRPr/>
                      </a:pPr>
                      <a:endParaRPr sz="1200" dirty="0">
                        <a:latin typeface="+mn-lt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МКБ: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С61</a:t>
                      </a:r>
                      <a:endParaRPr sz="1200" dirty="0">
                        <a:latin typeface="+mn-lt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Маркер: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H&amp;E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МЭС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: 29005</a:t>
                      </a:r>
                      <a:endParaRPr sz="1200" dirty="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Выявление и оценка признаков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аденокарциномы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предстательной железы </a:t>
                      </a:r>
                      <a:endParaRPr sz="1200" dirty="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marL="0" marR="0" lvl="1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Есть признаки патологии:</a:t>
                      </a:r>
                      <a:endParaRPr lang="en-US" sz="1200" b="1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0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-</a:t>
                      </a:r>
                      <a:r>
                        <a:rPr lang="ru-RU" sz="12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 </a:t>
                      </a:r>
                      <a:r>
                        <a:rPr lang="en-US" sz="12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ацинарные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структуры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разного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размера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с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признаками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ядернои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̆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атипии</a:t>
                      </a:r>
                      <a:endParaRPr lang="en-US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  <a:p>
                      <a:pPr marL="0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-</a:t>
                      </a:r>
                      <a:r>
                        <a:rPr lang="ru-RU" sz="12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 </a:t>
                      </a:r>
                      <a:r>
                        <a:rPr lang="en-US" sz="12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сливающиеся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ацинарные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структуры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,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формирующие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криброзные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и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гломерулоидые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железы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/>
                      </a:r>
                      <a:b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</a:b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- </a:t>
                      </a:r>
                      <a:r>
                        <a:rPr lang="ru-RU" sz="12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структуры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,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формирующие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солидные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пласты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и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тяжи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,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отдельно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расположенные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клетки</a:t>
                      </a:r>
                      <a:endParaRPr lang="en-US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У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ведомление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о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наличи</a:t>
                      </a: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и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РПЖ</a:t>
                      </a:r>
                      <a:endParaRPr sz="1200" b="0" i="0" u="none" strike="noStrike" cap="none" spc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Текст</a:t>
                      </a: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Системное сообщение</a:t>
                      </a:r>
                      <a:endParaRPr sz="120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044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+mn-lt"/>
                        </a:rPr>
                        <a:t>Компьютерная томография органов грудной полости. 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+mn-lt"/>
                      </a:endParaRP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>
                          <a:latin typeface="+mn-lt"/>
                        </a:rPr>
                        <a:t>КТ и НДКТ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+mn-lt"/>
                      </a:endParaRPr>
                    </a:p>
                  </a:txBody>
                  <a:tcPr marL="45720" marR="4572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latin typeface="+mn-lt"/>
                        </a:rPr>
                        <a:t>Определение эмфиземы в процентах. </a:t>
                      </a:r>
                      <a:endParaRPr/>
                    </a:p>
                  </a:txBody>
                  <a:tcPr marL="45720" marR="4572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П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ервичный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компонент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по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шкале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strike="noStrike" cap="none" spc="0" dirty="0" err="1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Глисона</a:t>
                      </a:r>
                      <a:endParaRPr sz="1200" b="0" i="0" u="none" strike="noStrike" cap="none" spc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Число</a:t>
                      </a:r>
                      <a:endParaRPr sz="1200" b="0" i="0" u="none" strike="noStrike" cap="none" spc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Системное сообщение</a:t>
                      </a:r>
                      <a:endParaRPr sz="120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80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Вторичный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компонент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по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шкале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Глисона</a:t>
                      </a:r>
                      <a:endParaRPr sz="1200" b="0" i="0" u="none" strike="noStrike" cap="none" spc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Число</a:t>
                      </a:r>
                      <a:endParaRPr sz="1200" b="0" i="0" u="none" strike="noStrike" cap="none" spc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Системное сообщение</a:t>
                      </a:r>
                      <a:endParaRPr sz="120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274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Г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радирующая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группа</a:t>
                      </a:r>
                      <a:endParaRPr sz="1200" b="0" i="0" u="none" strike="noStrike" cap="none" spc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Число</a:t>
                      </a:r>
                      <a:endParaRPr sz="1200" b="0" i="0" u="none" strike="noStrike" cap="none" spc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Системное сообщение</a:t>
                      </a: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6044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П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лощадь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поражения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относительно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исследованного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материала</a:t>
                      </a:r>
                      <a:endParaRPr sz="1200" b="0" i="0" u="none" strike="noStrike" cap="none" spc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Число</a:t>
                      </a: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Системное сообщение</a:t>
                      </a:r>
                      <a:endParaRPr sz="120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80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12700" algn="ctr">
                      <a:solidFill>
                        <a:schemeClr val="tx1"/>
                      </a:solidFill>
                      <a:bevel/>
                    </a:lnT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12700" algn="ctr">
                      <a:solidFill>
                        <a:schemeClr val="tx1"/>
                      </a:solidFill>
                      <a:bevel/>
                    </a:lnT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Опционально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-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тип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аденокарциномы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(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морфологический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вариант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)</a:t>
                      </a: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Текст</a:t>
                      </a:r>
                      <a:endParaRPr sz="1200" b="0" i="0" u="none" strike="noStrike" cap="none" spc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Системное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сообщение</a:t>
                      </a:r>
                      <a:endParaRPr sz="1200" b="0" i="0" u="none" strike="noStrike" cap="none" spc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80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endParaRPr lang="en-US" sz="1200" b="1" i="0" u="none" strike="noStrike" cap="none" spc="0">
                        <a:ln>
                          <a:noFill/>
                        </a:ln>
                        <a:solidFill>
                          <a:schemeClr val="bg2"/>
                        </a:solidFill>
                        <a:latin typeface="+mj-lt"/>
                        <a:cs typeface="Panton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Локализация</a:t>
                      </a:r>
                      <a:r>
                        <a:rPr lang="en-US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найденных</a:t>
                      </a:r>
                      <a:r>
                        <a:rPr lang="en-US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признаков</a:t>
                      </a:r>
                      <a:endParaRPr lang="en-US" sz="1200" b="0" i="0" u="none" strike="noStrike" cap="none" spc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Маска</a:t>
                      </a:r>
                      <a:endParaRPr lang="en-US" sz="1200" b="0" i="0" u="none" strike="noStrike" cap="none" spc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Маска</a:t>
                      </a:r>
                      <a:r>
                        <a:rPr lang="en-US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680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Нет </a:t>
                      </a:r>
                      <a:r>
                        <a:rPr lang="ru-RU" sz="1200" b="1" dirty="0" smtClean="0">
                          <a:solidFill>
                            <a:srgbClr val="00B050"/>
                          </a:solidFill>
                          <a:latin typeface="+mn-lt"/>
                        </a:rPr>
                        <a:t>признаков патологии</a:t>
                      </a:r>
                      <a:r>
                        <a:rPr lang="ru-RU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:</a:t>
                      </a:r>
                      <a:endParaRPr sz="1200" dirty="0">
                        <a:latin typeface="+mn-lt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отсутствие</a:t>
                      </a:r>
                      <a:r>
                        <a:rPr lang="en-US" sz="1200" b="0" i="0" u="none" strike="noStrike" cap="none" spc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признаков патологии</a:t>
                      </a: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Уведомление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об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отсутствии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патологи</a:t>
                      </a: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и</a:t>
                      </a:r>
                      <a:endParaRPr sz="1200" b="0" i="0" u="none" strike="noStrike" cap="none" spc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Текст</a:t>
                      </a:r>
                      <a:endParaRPr sz="1200" dirty="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Системное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сообщение</a:t>
                      </a:r>
                      <a:endParaRPr sz="1200" b="0" i="0" u="none" strike="noStrike" cap="none" spc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425116"/>
              </p:ext>
            </p:extLst>
          </p:nvPr>
        </p:nvGraphicFramePr>
        <p:xfrm>
          <a:off x="152322" y="1096610"/>
          <a:ext cx="11890153" cy="3000131"/>
        </p:xfrm>
        <a:graphic>
          <a:graphicData uri="http://schemas.openxmlformats.org/drawingml/2006/table">
            <a:tbl>
              <a:tblPr/>
              <a:tblGrid>
                <a:gridCol w="1527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7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54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12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63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33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1852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Объект исследования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Клиническая задача, решаемая 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ИИ-сервисом</a:t>
                      </a:r>
                      <a:endParaRPr lang="ru-RU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Признаки, выявляемые ИИ-сервисом</a:t>
                      </a:r>
                      <a:endParaRPr lang="ru-RU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Содержание ответа </a:t>
                      </a:r>
                      <a:endParaRPr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rPr>
                        <a:t>Тип данных</a:t>
                      </a:r>
                      <a:endParaRPr lang="ru-RU" sz="1200" b="0" i="0" u="none" strike="noStrike" cap="none">
                        <a:solidFill>
                          <a:schemeClr val="bg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spc="-40">
                          <a:solidFill>
                            <a:schemeClr val="bg1"/>
                          </a:solidFill>
                          <a:latin typeface="+mn-lt"/>
                        </a:rPr>
                        <a:t>Форма </a:t>
                      </a: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ответа</a:t>
                      </a:r>
                      <a:endParaRPr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4169">
                <a:tc rowSpan="3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Молочная железа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  <a:p>
                      <a:pPr algn="l">
                        <a:defRPr/>
                      </a:pPr>
                      <a:endParaRPr sz="1200" dirty="0">
                        <a:latin typeface="+mn-lt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МКБ: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C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50 </a:t>
                      </a:r>
                      <a:endParaRPr sz="1200" dirty="0">
                        <a:latin typeface="+mn-lt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Маркер: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ИГХ</a:t>
                      </a:r>
                      <a:endParaRPr sz="1200" dirty="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Определение и оценка инвазивного рака молочной железы (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Ki67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)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l"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+mn-lt"/>
                        </a:rPr>
                        <a:t>Определение эмфиземы в процентах. </a:t>
                      </a:r>
                      <a:endParaRPr dirty="0"/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87313" lvl="1" indent="0" algn="l">
                        <a:defRPr/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Есть признаки патологии:</a:t>
                      </a:r>
                      <a:endParaRPr lang="en-US" sz="1200" b="1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87313" lvl="1" indent="0" algn="l">
                        <a:defRPr/>
                      </a:pPr>
                      <a:r>
                        <a:rPr lang="ru-RU" sz="12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определение </a:t>
                      </a: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клеток инвазивного рака молочной железы*</a:t>
                      </a: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  <a:p>
                      <a:pPr marL="87313" lvl="1" indent="0" algn="l">
                        <a:defRPr/>
                      </a:pPr>
                      <a:endParaRPr lang="ru-RU" sz="1200" b="1" dirty="0" smtClean="0">
                        <a:solidFill>
                          <a:schemeClr val="bg2"/>
                        </a:solidFill>
                        <a:latin typeface="+mn-lt"/>
                      </a:endParaRPr>
                    </a:p>
                    <a:p>
                      <a:pPr marL="87313" lvl="1" indent="0" algn="l">
                        <a:defRPr/>
                      </a:pPr>
                      <a:endParaRPr lang="ru-RU" sz="1200" b="1" dirty="0" smtClean="0">
                        <a:solidFill>
                          <a:schemeClr val="bg2"/>
                        </a:solidFill>
                        <a:latin typeface="+mn-lt"/>
                      </a:endParaRPr>
                    </a:p>
                    <a:p>
                      <a:pPr marL="87313" lvl="1" indent="0" algn="l">
                        <a:defRPr/>
                      </a:pPr>
                      <a:endParaRPr lang="ru-RU" sz="1200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  <a:p>
                      <a:pPr marL="87313" lvl="1" indent="0" algn="l">
                        <a:defRPr/>
                      </a:pPr>
                      <a:r>
                        <a:rPr lang="ru-RU" sz="900" b="0" dirty="0">
                          <a:solidFill>
                            <a:srgbClr val="5A5A5A"/>
                          </a:solidFill>
                          <a:latin typeface="+mn-lt"/>
                        </a:rPr>
                        <a:t>*при условии исключения ложноположительного окрашивания</a:t>
                      </a:r>
                      <a:endParaRPr sz="900" b="0" dirty="0">
                        <a:solidFill>
                          <a:srgbClr val="5A5A5A"/>
                        </a:solidFill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Индекс пролиферации (доля активно делящихся клеток)</a:t>
                      </a:r>
                      <a:endParaRPr sz="1200" dirty="0">
                        <a:latin typeface="+mn-l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Число</a:t>
                      </a:r>
                      <a:b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</a:b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Системное сообщение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4169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+mn-lt"/>
                        </a:rPr>
                        <a:t>Компьютерная томография органов грудной полости. 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+mn-lt"/>
                      </a:endParaRP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>
                          <a:latin typeface="+mn-lt"/>
                        </a:rPr>
                        <a:t>КТ и НДКТ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+mn-lt"/>
                      </a:endParaRPr>
                    </a:p>
                  </a:txBody>
                  <a:tcPr marL="45720" marR="45720">
                    <a:lnL w="12700" algn="ctr">
                      <a:solidFill>
                        <a:schemeClr val="tx1"/>
                      </a:solidFill>
                      <a:bevel/>
                    </a:lnL>
                    <a:lnR w="12700" algn="ctr">
                      <a:solidFill>
                        <a:schemeClr val="tx1"/>
                      </a:solidFill>
                      <a:beve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defRPr/>
                      </a:pPr>
                      <a:endParaRPr/>
                    </a:p>
                  </a:txBody>
                  <a:tcPr marL="45720" marR="45720">
                    <a:lnL w="12700" algn="ctr">
                      <a:solidFill>
                        <a:schemeClr val="tx1"/>
                      </a:solidFill>
                      <a:beve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  <a:bevel/>
                    </a:lnT>
                    <a:lnB w="12700" algn="ctr">
                      <a:solidFill>
                        <a:schemeClr val="tx1"/>
                      </a:solidFill>
                      <a:bevel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Локализация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найденных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признаков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Маска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Маска 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3272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Нет признаков патологии:</a:t>
                      </a:r>
                      <a:endParaRPr lang="ru-RU" sz="1200" dirty="0">
                        <a:latin typeface="+mn-lt"/>
                      </a:endParaRPr>
                    </a:p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отсутствие </a:t>
                      </a: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инвазивного рака молочной железы</a:t>
                      </a: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Сообщение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об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отсутствии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инвазивного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рака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в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исследовании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Текст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Системное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сообщение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Номер слайда 2"/>
          <p:cNvSpPr>
            <a:spLocks noGrp="1"/>
          </p:cNvSpPr>
          <p:nvPr>
            <p:ph type="sldNum" sz="quarter" idx="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lang="ru-RU" sz="1200" b="0" i="0" u="none" strike="noStrike" cap="none" spc="0">
                <a:ln>
                  <a:noFill/>
                </a:ln>
                <a:solidFill>
                  <a:srgbClr val="989898"/>
                </a:solidFill>
                <a:latin typeface="Arial"/>
                <a:cs typeface="Arial"/>
              </a:rPr>
              <a:t>4</a:t>
            </a:fld>
            <a:endParaRPr lang="ru-RU" sz="1200" b="0" i="0" u="none" strike="noStrike" cap="none" spc="0">
              <a:ln>
                <a:noFill/>
              </a:ln>
              <a:solidFill>
                <a:srgbClr val="989898"/>
              </a:solidFill>
              <a:latin typeface="Arial"/>
              <a:cs typeface="Arial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0" y="66187"/>
            <a:ext cx="10394950" cy="7445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1900" b="1" dirty="0">
                <a:latin typeface="+mj-lt"/>
              </a:rPr>
              <a:t>Базовые диагностические требования к результатам работы </a:t>
            </a:r>
            <a:r>
              <a:rPr lang="en-US" sz="1900" b="1" dirty="0">
                <a:latin typeface="+mj-lt"/>
              </a:rPr>
              <a:t/>
            </a:r>
            <a:br>
              <a:rPr lang="en-US" sz="1900" b="1" dirty="0">
                <a:latin typeface="+mj-lt"/>
              </a:rPr>
            </a:br>
            <a:r>
              <a:rPr lang="ru-RU" sz="1900" b="1" dirty="0">
                <a:latin typeface="+mj-lt"/>
              </a:rPr>
              <a:t>ИИ</a:t>
            </a:r>
            <a:r>
              <a:rPr lang="en-US" sz="1900" b="1" dirty="0">
                <a:latin typeface="+mj-lt"/>
              </a:rPr>
              <a:t>-</a:t>
            </a:r>
            <a:r>
              <a:rPr lang="ru-RU" sz="1900" b="1" dirty="0">
                <a:latin typeface="+mj-lt"/>
              </a:rPr>
              <a:t>сервисов для оценки </a:t>
            </a:r>
            <a:r>
              <a:rPr lang="en-US" sz="1900" b="1" dirty="0">
                <a:latin typeface="+mj-lt"/>
              </a:rPr>
              <a:t>Ki67</a:t>
            </a:r>
            <a:r>
              <a:rPr lang="ru-RU" sz="1900" b="1" dirty="0">
                <a:latin typeface="+mj-lt"/>
              </a:rPr>
              <a:t> по изображениям молочной железы, </a:t>
            </a:r>
            <a:r>
              <a:rPr lang="ru-RU" sz="1900" b="1" dirty="0" smtClean="0">
                <a:latin typeface="+mj-lt"/>
              </a:rPr>
              <a:t>ИГХ </a:t>
            </a:r>
            <a:r>
              <a:rPr lang="en-US" sz="1900" b="1" dirty="0" smtClean="0">
                <a:latin typeface="+mj-lt"/>
              </a:rPr>
              <a:t>Ki67</a:t>
            </a:r>
            <a:endParaRPr sz="1900" b="1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234785"/>
              </p:ext>
            </p:extLst>
          </p:nvPr>
        </p:nvGraphicFramePr>
        <p:xfrm>
          <a:off x="158487" y="1066875"/>
          <a:ext cx="11904693" cy="3741719"/>
        </p:xfrm>
        <a:graphic>
          <a:graphicData uri="http://schemas.openxmlformats.org/drawingml/2006/table">
            <a:tbl>
              <a:tblPr/>
              <a:tblGrid>
                <a:gridCol w="1384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63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2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612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23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70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5515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Объект исследования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Клиническая задача, решаемая 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ИИ-сервисом</a:t>
                      </a:r>
                      <a:endParaRPr lang="ru-RU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Признаки, выявляемые ИИ-сервисом</a:t>
                      </a:r>
                      <a:endParaRPr lang="ru-RU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Содержание ответа </a:t>
                      </a:r>
                      <a:endParaRPr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rPr>
                        <a:t>Тип данных</a:t>
                      </a:r>
                      <a:endParaRPr lang="ru-RU" sz="1200" b="0" i="0" u="none" strike="noStrike" cap="none">
                        <a:solidFill>
                          <a:schemeClr val="bg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spc="-40">
                          <a:solidFill>
                            <a:schemeClr val="bg1"/>
                          </a:solidFill>
                          <a:latin typeface="+mn-lt"/>
                        </a:rPr>
                        <a:t>Форма </a:t>
                      </a: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ответа</a:t>
                      </a:r>
                      <a:endParaRPr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830">
                <a:tc rowSpan="4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Молочная железа.  </a:t>
                      </a:r>
                      <a:endParaRPr sz="1200" dirty="0">
                        <a:latin typeface="+mn-lt"/>
                      </a:endParaRPr>
                    </a:p>
                    <a:p>
                      <a:pPr algn="l">
                        <a:defRPr/>
                      </a:pPr>
                      <a:endParaRPr lang="ru-RU" sz="1200" b="1" dirty="0">
                        <a:solidFill>
                          <a:schemeClr val="accent1"/>
                        </a:solidFill>
                        <a:latin typeface="+mn-lt"/>
                        <a:ea typeface="Arial"/>
                        <a:cs typeface="Arial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МКБ: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С50 </a:t>
                      </a:r>
                      <a:endParaRPr sz="1200" dirty="0">
                        <a:latin typeface="+mn-lt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Маркер: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H</a:t>
                      </a:r>
                      <a:r>
                        <a:rPr lang="en-US" sz="1200" b="0" dirty="0">
                          <a:latin typeface="+mn-lt"/>
                        </a:rPr>
                        <a:t>&amp;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E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Определение и оценка инвазивного рака молочной железы (митозы)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87313" lvl="1" indent="0" algn="l">
                        <a:defRPr/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Есть признаки патологии:</a:t>
                      </a:r>
                      <a:endParaRPr lang="en-US" sz="1200" b="1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87313" lvl="1" indent="0" algn="l">
                        <a:defRPr/>
                      </a:pPr>
                      <a:r>
                        <a:rPr lang="ru-RU" sz="12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наличие </a:t>
                      </a: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митозов клеток инвазивного рака</a:t>
                      </a:r>
                      <a:endParaRPr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Количество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митозов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(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на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площадь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1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мм2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)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Число</a:t>
                      </a:r>
                      <a:b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</a:b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Системное сообщение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874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Градирующая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группа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Число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Системное сообщение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8572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Локализация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найденных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признаков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,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автоматическое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указание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полей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зрения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 с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максимальной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плотностью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митозов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(</a:t>
                      </a:r>
                      <a:r>
                        <a:rPr lang="ru-RU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хотспоты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)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Маска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Panton"/>
                          <a:cs typeface="Panton"/>
                        </a:rPr>
                        <a:t>Маска 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5286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Нет признаков патологии:</a:t>
                      </a:r>
                      <a:endParaRPr lang="ru-RU" sz="1200" dirty="0">
                        <a:latin typeface="+mn-lt"/>
                      </a:endParaRPr>
                    </a:p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отсутствие </a:t>
                      </a: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инвазивного рака</a:t>
                      </a:r>
                    </a:p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Сообщение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об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отсутствии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инвазивного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рака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Текст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Системное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сообщение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Номер слайда 2"/>
          <p:cNvSpPr>
            <a:spLocks noGrp="1"/>
          </p:cNvSpPr>
          <p:nvPr>
            <p:ph type="sldNum" sz="quarter" idx="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lang="ru-RU" sz="1200" b="0" i="0" u="none" strike="noStrike" cap="none" spc="0">
                <a:ln>
                  <a:noFill/>
                </a:ln>
                <a:solidFill>
                  <a:srgbClr val="989898"/>
                </a:solidFill>
                <a:latin typeface="Arial"/>
                <a:cs typeface="Arial"/>
              </a:rPr>
              <a:t>5</a:t>
            </a:fld>
            <a:endParaRPr lang="ru-RU" sz="1200" b="0" i="0" u="none" strike="noStrike" cap="none" spc="0">
              <a:ln>
                <a:noFill/>
              </a:ln>
              <a:solidFill>
                <a:srgbClr val="989898"/>
              </a:solidFill>
              <a:latin typeface="Arial"/>
              <a:cs typeface="Arial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0" y="64718"/>
            <a:ext cx="10877549" cy="74453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900" b="1" dirty="0">
                <a:latin typeface="+mj-lt"/>
              </a:rPr>
              <a:t>Базовые диагностические требования к результатам работы </a:t>
            </a:r>
            <a:br>
              <a:rPr lang="ru-RU" sz="1900" b="1" dirty="0">
                <a:latin typeface="+mj-lt"/>
              </a:rPr>
            </a:br>
            <a:r>
              <a:rPr lang="ru-RU" sz="1900" b="1" dirty="0">
                <a:latin typeface="+mj-lt"/>
              </a:rPr>
              <a:t>ИИ</a:t>
            </a:r>
            <a:r>
              <a:rPr lang="en-US" sz="1900" b="1" dirty="0">
                <a:latin typeface="+mj-lt"/>
              </a:rPr>
              <a:t>-</a:t>
            </a:r>
            <a:r>
              <a:rPr lang="ru-RU" sz="1900" b="1" dirty="0">
                <a:latin typeface="+mj-lt"/>
              </a:rPr>
              <a:t>сервисов для оценки митозов по изображениям молочной железы, </a:t>
            </a:r>
            <a:r>
              <a:rPr lang="en-US" sz="1900" b="1" dirty="0">
                <a:latin typeface="+mj-lt"/>
              </a:rPr>
              <a:t>H&amp;E</a:t>
            </a:r>
            <a:endParaRPr sz="1900" b="1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Номер слайда 2"/>
          <p:cNvSpPr>
            <a:spLocks noGrp="1"/>
          </p:cNvSpPr>
          <p:nvPr>
            <p:ph type="sldNum" sz="quarter" idx="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lang="ru-RU" sz="1200" b="0" i="0" u="none" strike="noStrike" cap="none" spc="0">
                <a:ln>
                  <a:noFill/>
                </a:ln>
                <a:solidFill>
                  <a:srgbClr val="989898"/>
                </a:solidFill>
                <a:latin typeface="Arial"/>
                <a:cs typeface="Arial"/>
              </a:rPr>
              <a:t>6</a:t>
            </a:fld>
            <a:endParaRPr lang="ru-RU" sz="1200" b="0" i="0" u="none" strike="noStrike" cap="none" spc="0">
              <a:ln>
                <a:noFill/>
              </a:ln>
              <a:solidFill>
                <a:srgbClr val="989898"/>
              </a:solidFill>
              <a:latin typeface="Arial"/>
              <a:cs typeface="Arial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0" y="95619"/>
            <a:ext cx="10723165" cy="1000156"/>
          </a:xfrm>
          <a:prstGeom prst="rect">
            <a:avLst/>
          </a:prstGeom>
        </p:spPr>
        <p:txBody>
          <a:bodyPr/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1900" b="1" dirty="0" smtClean="0">
                <a:solidFill>
                  <a:schemeClr val="tx1"/>
                </a:solidFill>
                <a:latin typeface="+mj-lt"/>
              </a:rPr>
              <a:t>Базовые диагностические требования к результатам работы </a:t>
            </a:r>
            <a:br>
              <a:rPr lang="ru-RU" sz="1900" b="1" dirty="0" smtClean="0">
                <a:solidFill>
                  <a:schemeClr val="tx1"/>
                </a:solidFill>
                <a:latin typeface="+mj-lt"/>
              </a:rPr>
            </a:br>
            <a:r>
              <a:rPr lang="ru-RU" sz="1900" b="1" dirty="0" smtClean="0">
                <a:solidFill>
                  <a:schemeClr val="tx1"/>
                </a:solidFill>
                <a:latin typeface="+mj-lt"/>
              </a:rPr>
              <a:t>ИИ-сервисов для выявления поражения </a:t>
            </a:r>
            <a:r>
              <a:rPr lang="ru-RU" sz="1900" b="1" dirty="0" err="1" smtClean="0">
                <a:solidFill>
                  <a:schemeClr val="tx1"/>
                </a:solidFill>
                <a:latin typeface="+mj-lt"/>
              </a:rPr>
              <a:t>аксиллярных</a:t>
            </a:r>
            <a:r>
              <a:rPr lang="ru-RU" sz="1900" b="1" dirty="0" smtClean="0">
                <a:solidFill>
                  <a:schemeClr val="tx1"/>
                </a:solidFill>
                <a:latin typeface="+mj-lt"/>
              </a:rPr>
              <a:t> лимфоузлов, H&amp;E</a:t>
            </a:r>
            <a:endParaRPr lang="ru-RU" sz="1900" b="1" strike="sngStrike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517968"/>
              </p:ext>
            </p:extLst>
          </p:nvPr>
        </p:nvGraphicFramePr>
        <p:xfrm>
          <a:off x="171485" y="1031829"/>
          <a:ext cx="11839934" cy="4534969"/>
        </p:xfrm>
        <a:graphic>
          <a:graphicData uri="http://schemas.openxmlformats.org/drawingml/2006/table">
            <a:tbl>
              <a:tblPr firstRow="1"/>
              <a:tblGrid>
                <a:gridCol w="1457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1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9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01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38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874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6598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Объект 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исследования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Клиническая задача, решаемая </a:t>
                      </a:r>
                      <a:endParaRPr sz="120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ИИ-сервисом</a:t>
                      </a:r>
                      <a:endParaRPr lang="ru-RU"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Признаки, 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выявляемые 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ИИ-сервисом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Содержание ответа </a:t>
                      </a:r>
                      <a:endParaRPr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Тип данных</a:t>
                      </a:r>
                      <a:endParaRPr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spc="-40">
                          <a:solidFill>
                            <a:schemeClr val="bg1"/>
                          </a:solidFill>
                          <a:latin typeface="+mn-lt"/>
                        </a:rPr>
                        <a:t>Форма </a:t>
                      </a: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ответа</a:t>
                      </a:r>
                      <a:endParaRPr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362">
                <a:tc rowSpan="6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МКБ: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C</a:t>
                      </a: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50</a:t>
                      </a:r>
                      <a:endParaRPr sz="1200" dirty="0">
                        <a:latin typeface="+mn-lt"/>
                      </a:endParaRP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endParaRPr lang="ru-RU" sz="1200" b="1" i="0" u="none" strike="noStrike" cap="none" dirty="0">
                        <a:solidFill>
                          <a:schemeClr val="accent1"/>
                        </a:solidFill>
                        <a:latin typeface="+mn-lt"/>
                        <a:ea typeface="Arial"/>
                        <a:cs typeface="Arial"/>
                      </a:endParaRP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Локализация кассеты: </a:t>
                      </a:r>
                      <a:endParaRPr sz="1200" dirty="0">
                        <a:latin typeface="+mn-lt"/>
                      </a:endParaRP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Лимфоузлы </a:t>
                      </a:r>
                      <a:r>
                        <a:rPr lang="ru-RU" sz="1200" b="0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аксиллярные</a:t>
                      </a:r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Тип окраски: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H</a:t>
                      </a:r>
                      <a:r>
                        <a:rPr lang="en-US" sz="1200" b="0" dirty="0">
                          <a:latin typeface="+mn-lt"/>
                        </a:rPr>
                        <a:t>&amp;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E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МЭС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: 29005</a:t>
                      </a:r>
                      <a:endParaRPr sz="1200" dirty="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В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ыявление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признаков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метастатического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поражения</a:t>
                      </a:r>
                      <a:endParaRPr lang="ru-RU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ea typeface="Panton"/>
                        <a:cs typeface="Panton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87313" lvl="1" indent="0" algn="l">
                        <a:defRPr/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Есть признаки патологии:</a:t>
                      </a:r>
                      <a:endParaRPr lang="en-US" sz="1200" b="1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87313" lvl="1" indent="0" algn="l"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-   наличие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метастаза в лимфоузле</a:t>
                      </a:r>
                      <a:endParaRPr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ea typeface="Panton"/>
                        <a:cs typeface="Panton"/>
                      </a:endParaRPr>
                    </a:p>
                    <a:p>
                      <a:pPr marL="87313" lvl="1" indent="0" algn="l"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-   наличие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изменений в лимфоузле</a:t>
                      </a:r>
                      <a:endParaRPr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ea typeface="Panton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Количество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лимфоузлов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(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объектов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исследования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) с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метастазом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в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исследовании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ea typeface="Arial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Число</a:t>
                      </a:r>
                      <a:b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</a:b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Системное сообщение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9155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Panton"/>
                        </a:rPr>
                        <a:t>Наличие метастаза РМЖ в лимфоузле (и их </a:t>
                      </a:r>
                      <a:r>
                        <a:rPr lang="ru-RU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Panton"/>
                        </a:rPr>
                        <a:t>количестов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Panton"/>
                        </a:rPr>
                        <a:t> по типам)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Panton"/>
                        </a:rPr>
                        <a:t>Текст 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Panton"/>
                        </a:rPr>
                        <a:t>Системное сообщение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889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lvl="1" indent="0" algn="l"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Arial"/>
                        </a:rPr>
                        <a:t>Типы метастаз РМЖ: </a:t>
                      </a:r>
                      <a:endParaRPr sz="1200" dirty="0">
                        <a:latin typeface="+mn-lt"/>
                      </a:endParaRPr>
                    </a:p>
                    <a:p>
                      <a:pPr marL="87313" lvl="1" indent="0" algn="l"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Arial"/>
                        </a:rPr>
                        <a:t>Метастаз более 2 мм</a:t>
                      </a:r>
                      <a:endParaRPr sz="1200" dirty="0">
                        <a:latin typeface="+mn-lt"/>
                      </a:endParaRPr>
                    </a:p>
                    <a:p>
                      <a:pPr marL="87313" lvl="1" indent="0" algn="l"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Arial"/>
                        </a:rPr>
                        <a:t>Микрометастазы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Arial"/>
                        </a:rPr>
                        <a:t> N0mic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Arial"/>
                        </a:rPr>
                        <a:t> – 0,2-2 мм</a:t>
                      </a:r>
                      <a:endParaRPr sz="1200" dirty="0">
                        <a:latin typeface="+mn-lt"/>
                      </a:endParaRPr>
                    </a:p>
                    <a:p>
                      <a:pPr marL="87313" lvl="1" indent="0" algn="l"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Arial"/>
                        </a:rPr>
                        <a:t>Субмикрометастазы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Arial"/>
                        </a:rPr>
                        <a:t> 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Arial"/>
                        </a:rPr>
                        <a:t>N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Arial"/>
                        </a:rPr>
                        <a:t>0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Arial"/>
                        </a:rPr>
                        <a:t>i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Arial"/>
                        </a:rPr>
                        <a:t> – до 0,2 мм</a:t>
                      </a:r>
                      <a:endParaRPr sz="1200" dirty="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Panton"/>
                        </a:rPr>
                        <a:t>Текст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Panton"/>
                        </a:rPr>
                        <a:t>Системное сообщение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9155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87313" lvl="1" indent="0" algn="l">
                        <a:defRPr/>
                      </a:pPr>
                      <a:endParaRPr sz="1400"/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Общее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количество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обработанных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лимфоузлов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Число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Системное сообщение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6373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/>
                    </a:p>
                  </a:txBody>
                  <a:tcPr marL="45720" marR="45720"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Локализация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найденных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признаков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Маска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Маска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5334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Нет признаков патологии:</a:t>
                      </a:r>
                      <a:endParaRPr sz="1200" dirty="0">
                        <a:latin typeface="+mn-lt"/>
                      </a:endParaRPr>
                    </a:p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отсутствие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признаков из перечня</a:t>
                      </a: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Сообщение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об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отсутствии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патологии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в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лимфоузле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Текст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Системное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сообщение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62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Номер слайда 2"/>
          <p:cNvSpPr>
            <a:spLocks noGrp="1"/>
          </p:cNvSpPr>
          <p:nvPr>
            <p:ph type="sldNum" sz="quarter" idx="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lang="ru-RU" sz="1200" b="0" i="0" u="none" strike="noStrike" cap="none" spc="0">
                <a:ln>
                  <a:noFill/>
                </a:ln>
                <a:solidFill>
                  <a:srgbClr val="989898"/>
                </a:solidFill>
                <a:latin typeface="Arial"/>
                <a:cs typeface="Arial"/>
              </a:rPr>
              <a:t>7</a:t>
            </a:fld>
            <a:endParaRPr lang="ru-RU" sz="1200" b="0" i="0" u="none" strike="noStrike" cap="none" spc="0">
              <a:ln>
                <a:noFill/>
              </a:ln>
              <a:solidFill>
                <a:srgbClr val="989898"/>
              </a:solidFill>
              <a:latin typeface="Arial"/>
              <a:cs typeface="Arial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0" y="57295"/>
            <a:ext cx="10334610" cy="1000156"/>
          </a:xfrm>
          <a:prstGeom prst="rect">
            <a:avLst/>
          </a:prstGeom>
        </p:spPr>
        <p:txBody>
          <a:bodyPr/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1900" b="1" dirty="0" smtClean="0">
                <a:solidFill>
                  <a:schemeClr val="tx1"/>
                </a:solidFill>
                <a:latin typeface="+mj-lt"/>
              </a:rPr>
              <a:t>Базовые диагностические требования к результатам работы </a:t>
            </a:r>
            <a:br>
              <a:rPr lang="ru-RU" sz="1900" b="1" dirty="0" smtClean="0">
                <a:solidFill>
                  <a:schemeClr val="tx1"/>
                </a:solidFill>
                <a:latin typeface="+mj-lt"/>
              </a:rPr>
            </a:br>
            <a:r>
              <a:rPr lang="ru-RU" sz="1900" b="1" dirty="0" smtClean="0">
                <a:solidFill>
                  <a:schemeClr val="tx1"/>
                </a:solidFill>
                <a:latin typeface="+mj-lt"/>
              </a:rPr>
              <a:t>ИИ-сервисов для выявления поражения лимфоузлов желудка, H&amp;E</a:t>
            </a:r>
            <a:endParaRPr lang="ru-RU" sz="1900" b="1" strike="sngStrike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560336"/>
              </p:ext>
            </p:extLst>
          </p:nvPr>
        </p:nvGraphicFramePr>
        <p:xfrm>
          <a:off x="162593" y="1057450"/>
          <a:ext cx="11793617" cy="3715259"/>
        </p:xfrm>
        <a:graphic>
          <a:graphicData uri="http://schemas.openxmlformats.org/drawingml/2006/table">
            <a:tbl>
              <a:tblPr firstRow="1"/>
              <a:tblGrid>
                <a:gridCol w="1501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4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18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861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28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7141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Объект 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исследования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Клиническая задача, решаемая 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ИИ-сервисом</a:t>
                      </a:r>
                      <a:endParaRPr lang="ru-RU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rPr>
                        <a:t>Признаки, </a:t>
                      </a:r>
                      <a:r>
                        <a:rPr lang="ru-RU" sz="1200" b="1" i="0" u="none" strike="noStrike" cap="none" dirty="0" smtClean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rPr>
                        <a:t>выявляемые </a:t>
                      </a:r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rPr>
                        <a:t>ИИ-сервисом</a:t>
                      </a:r>
                      <a:endParaRPr lang="ru-RU" sz="12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Содержание ответа 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rPr>
                        <a:t>Тип данных</a:t>
                      </a:r>
                      <a:endParaRPr lang="ru-RU" sz="1200" b="0" i="0" u="none" strike="noStrike" cap="none">
                        <a:solidFill>
                          <a:schemeClr val="bg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spc="-40">
                          <a:solidFill>
                            <a:schemeClr val="bg1"/>
                          </a:solidFill>
                          <a:latin typeface="+mn-lt"/>
                        </a:rPr>
                        <a:t>Форма </a:t>
                      </a: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ответа</a:t>
                      </a:r>
                      <a:endParaRPr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375">
                <a:tc rowSpan="5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МКБ: 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C16</a:t>
                      </a:r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Локализация кассеты: </a:t>
                      </a: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Лимфоузлы при операции на желудке</a:t>
                      </a:r>
                      <a:endParaRPr lang="en-US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Тип окраски: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H</a:t>
                      </a:r>
                      <a:r>
                        <a:rPr lang="en-US" sz="1200" b="0" dirty="0">
                          <a:latin typeface="+mn-lt"/>
                        </a:rPr>
                        <a:t>&amp;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E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МЭС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: 29005</a:t>
                      </a:r>
                      <a:endParaRPr sz="1200" dirty="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В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ыявление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признаков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метастатического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поражения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7313" marR="0" lvl="1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Есть признаки патологии: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87313" lvl="1" indent="0" algn="l"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-   наличие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метастаза в лимфоузле</a:t>
                      </a:r>
                      <a:endParaRPr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ea typeface="Panton"/>
                        <a:cs typeface="Panton"/>
                      </a:endParaRPr>
                    </a:p>
                    <a:p>
                      <a:pPr marL="87313" lvl="1" indent="0" algn="l"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-   наличие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изменений в лимфоузле</a:t>
                      </a: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Количество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измененных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лимфоузлов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(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объектов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исследования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) в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исследовании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ea typeface="Arial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Число</a:t>
                      </a:r>
                      <a:b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</a:b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Системное сообщение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965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Количество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лимфоузлов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 метастазами рака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в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случае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Число</a:t>
                      </a:r>
                      <a:b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</a:b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Системное сообщение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965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+mn-lt"/>
                        </a:rPr>
                        <a:t>Компьютерная томография органов грудной полости. 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+mn-lt"/>
                      </a:endParaRP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>
                          <a:latin typeface="+mn-lt"/>
                        </a:rPr>
                        <a:t>КТ и НДКТ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+mn-lt"/>
                      </a:endParaRPr>
                    </a:p>
                  </a:txBody>
                  <a:tcPr marL="45720" marR="4572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latin typeface="+mn-lt"/>
                        </a:rPr>
                        <a:t>Определение эмфиземы в процентах. </a:t>
                      </a:r>
                      <a:endParaRPr/>
                    </a:p>
                  </a:txBody>
                  <a:tcPr marL="45720" marR="4572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 vMerge="1">
                  <a:txBody>
                    <a:bodyPr/>
                    <a:lstStyle/>
                    <a:p>
                      <a:pPr lvl="1" algn="l">
                        <a:defRPr/>
                      </a:pPr>
                      <a:endParaRPr lang="ru-RU" sz="11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Общее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количество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обработанных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лимфоузлов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Число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Системное сообщение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44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/>
                    </a:p>
                  </a:txBody>
                  <a:tcPr marL="45720" marR="45720"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Локализация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найденных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признаков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Маска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Маска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9091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Нет признаков патологии:</a:t>
                      </a:r>
                      <a:endParaRPr sz="1200" dirty="0">
                        <a:latin typeface="+mn-lt"/>
                      </a:endParaRPr>
                    </a:p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отсутствие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признаков патологии лимфоузле</a:t>
                      </a: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Сообщение об отсутствии </a:t>
                      </a: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патологии</a:t>
                      </a: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в лимфоузле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Текст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Системное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сообщение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700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Номер слайда 2"/>
          <p:cNvSpPr>
            <a:spLocks noGrp="1"/>
          </p:cNvSpPr>
          <p:nvPr>
            <p:ph type="sldNum" sz="quarter" idx="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lang="ru-RU" sz="1200" b="0" i="0" u="none" strike="noStrike" cap="none" spc="0">
                <a:ln>
                  <a:noFill/>
                </a:ln>
                <a:solidFill>
                  <a:srgbClr val="989898"/>
                </a:solidFill>
                <a:latin typeface="Arial"/>
                <a:cs typeface="Arial"/>
              </a:rPr>
              <a:t>8</a:t>
            </a:fld>
            <a:endParaRPr lang="ru-RU" sz="1200" b="0" i="0" u="none" strike="noStrike" cap="none" spc="0">
              <a:ln>
                <a:noFill/>
              </a:ln>
              <a:solidFill>
                <a:srgbClr val="989898"/>
              </a:solidFill>
              <a:latin typeface="Arial"/>
              <a:cs typeface="Arial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64609"/>
            <a:ext cx="10832450" cy="1000156"/>
          </a:xfrm>
          <a:prstGeom prst="rect">
            <a:avLst/>
          </a:prstGeom>
        </p:spPr>
        <p:txBody>
          <a:bodyPr/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1850" b="1" dirty="0" smtClean="0">
                <a:solidFill>
                  <a:schemeClr val="tx1"/>
                </a:solidFill>
                <a:latin typeface="+mj-lt"/>
              </a:rPr>
              <a:t>Базовые диагностические требования к результатам работы ИИ-сервисов </a:t>
            </a:r>
            <a:endParaRPr lang="ru-RU" sz="1850" b="1" dirty="0" smtClean="0">
              <a:solidFill>
                <a:schemeClr val="tx1"/>
              </a:solidFill>
              <a:latin typeface="+mj-lt"/>
            </a:endParaRPr>
          </a:p>
          <a:p>
            <a:pPr>
              <a:defRPr/>
            </a:pPr>
            <a:r>
              <a:rPr lang="ru-RU" sz="1850" b="1" dirty="0" smtClean="0">
                <a:solidFill>
                  <a:schemeClr val="tx1"/>
                </a:solidFill>
                <a:latin typeface="+mj-lt"/>
              </a:rPr>
              <a:t>для </a:t>
            </a:r>
            <a:r>
              <a:rPr lang="ru-RU" sz="1850" b="1" dirty="0" smtClean="0">
                <a:solidFill>
                  <a:schemeClr val="tx1"/>
                </a:solidFill>
                <a:latin typeface="+mj-lt"/>
              </a:rPr>
              <a:t>выявления поражения легочных лимфоузлов по изображениям лимфоузлов, H&amp;E</a:t>
            </a:r>
            <a:endParaRPr lang="ru-RU" sz="1850" b="1" strike="sngStrike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66252"/>
              </p:ext>
            </p:extLst>
          </p:nvPr>
        </p:nvGraphicFramePr>
        <p:xfrm>
          <a:off x="197099" y="1064765"/>
          <a:ext cx="11783266" cy="4012183"/>
        </p:xfrm>
        <a:graphic>
          <a:graphicData uri="http://schemas.openxmlformats.org/drawingml/2006/table">
            <a:tbl>
              <a:tblPr firstRow="1"/>
              <a:tblGrid>
                <a:gridCol w="1507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9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35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46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807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572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Объект 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исследования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Клиническая задача, решаемая 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ИИ-сервисом</a:t>
                      </a:r>
                      <a:endParaRPr lang="ru-RU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rPr>
                        <a:t>Признаки, </a:t>
                      </a:r>
                      <a:r>
                        <a:rPr lang="ru-RU" sz="1200" b="1" i="0" u="none" strike="noStrike" cap="none" dirty="0" smtClean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rPr>
                        <a:t>выявляемые </a:t>
                      </a:r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rPr>
                        <a:t>ИИ-сервисом</a:t>
                      </a:r>
                      <a:endParaRPr lang="ru-RU" sz="12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Содержание ответа 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rPr>
                        <a:t>Тип данных</a:t>
                      </a:r>
                      <a:endParaRPr lang="ru-RU" sz="12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spc="-40">
                          <a:solidFill>
                            <a:schemeClr val="bg1"/>
                          </a:solidFill>
                          <a:latin typeface="+mn-lt"/>
                        </a:rPr>
                        <a:t>Форма </a:t>
                      </a: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ответа</a:t>
                      </a:r>
                      <a:endParaRPr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1589">
                <a:tc rowSpan="5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МКБ: 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C34</a:t>
                      </a:r>
                      <a:endParaRPr lang="ru-RU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Локализация кассеты: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Лимфоузлы </a:t>
                      </a:r>
                      <a:r>
                        <a:rPr lang="ru-RU" sz="12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легочные</a:t>
                      </a:r>
                      <a:endParaRPr lang="en-US" sz="12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Тип окраски: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H</a:t>
                      </a:r>
                      <a:r>
                        <a:rPr lang="en-US" sz="1200" b="0" dirty="0">
                          <a:latin typeface="+mn-lt"/>
                        </a:rPr>
                        <a:t>&amp;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E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МЭС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: 29005</a:t>
                      </a:r>
                      <a:endParaRPr sz="1200" dirty="0">
                        <a:latin typeface="+mn-lt"/>
                      </a:endParaRPr>
                    </a:p>
                    <a:p>
                      <a:pPr algn="l">
                        <a:defRPr/>
                      </a:pP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В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ыявление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признаков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метастатического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поражения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ea typeface="Panton"/>
                        <a:cs typeface="Panton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В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ыявление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признаков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метастатического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поражения</a:t>
                      </a:r>
                      <a:endParaRPr lang="ru-RU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ea typeface="Panton"/>
                        <a:cs typeface="Panton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7313" lvl="1" indent="0" algn="l">
                        <a:defRPr/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Есть признаки патологии: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87313" lvl="1" indent="0" algn="l"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-   наличие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метастаза в лимфоузле</a:t>
                      </a:r>
                      <a:endParaRPr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ea typeface="Panton"/>
                        <a:cs typeface="Panton"/>
                      </a:endParaRPr>
                    </a:p>
                    <a:p>
                      <a:pPr marL="87313" lvl="1" indent="0" algn="l"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-   наличие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изменений в лимфоузле</a:t>
                      </a: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Количество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измененных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лимфоузлов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(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объектов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исследования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) в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исследовании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ea typeface="Arial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Число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/>
                      </a:r>
                      <a:b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</a:b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Системное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сообщение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618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Количество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лимфоузлов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 метастазами рака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в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случае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Число</a:t>
                      </a:r>
                      <a:b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</a:b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Системное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сообщение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6849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 marL="87313" lvl="1" indent="0" algn="l">
                        <a:defRPr/>
                      </a:pPr>
                      <a:endParaRPr sz="1400"/>
                    </a:p>
                  </a:txBody>
                  <a:tcPr marL="45720" marR="45720"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Общее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количество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обработанных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лимфоузлов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Число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Системное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сообщение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11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/>
                    </a:p>
                  </a:txBody>
                  <a:tcPr marL="45720" marR="45720"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Локализация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найденных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признаков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Маска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Маска 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3081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Нет признаков патологии:</a:t>
                      </a:r>
                      <a:endParaRPr sz="1200" dirty="0">
                        <a:latin typeface="+mn-lt"/>
                      </a:endParaRPr>
                    </a:p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отсутствие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признаков патологии </a:t>
                      </a: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в лимфоузле</a:t>
                      </a:r>
                      <a:endParaRPr lang="ru-RU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ea typeface="Panton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Сообщение об отсутствии </a:t>
                      </a: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патоллогии</a:t>
                      </a: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в лимфоузле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Текст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Системное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Panton"/>
                          <a:cs typeface="Panton"/>
                        </a:rPr>
                        <a:t>сообщение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56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Номер слайда 2"/>
          <p:cNvSpPr>
            <a:spLocks noGrp="1"/>
          </p:cNvSpPr>
          <p:nvPr>
            <p:ph type="sldNum" sz="quarter" idx="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lang="ru-RU" sz="1200" b="0" i="0" u="none" strike="noStrike" cap="none" spc="0">
                <a:ln>
                  <a:noFill/>
                </a:ln>
                <a:solidFill>
                  <a:srgbClr val="989898"/>
                </a:solidFill>
                <a:latin typeface="Arial"/>
                <a:cs typeface="Arial"/>
              </a:rPr>
              <a:t>9</a:t>
            </a:fld>
            <a:endParaRPr lang="ru-RU" sz="1200" b="0" i="0" u="none" strike="noStrike" cap="none" spc="0">
              <a:ln>
                <a:noFill/>
              </a:ln>
              <a:solidFill>
                <a:srgbClr val="989898"/>
              </a:solidFill>
              <a:latin typeface="Arial"/>
              <a:cs typeface="Arial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17258" y="70339"/>
            <a:ext cx="10334610" cy="1000156"/>
          </a:xfrm>
          <a:prstGeom prst="rect">
            <a:avLst/>
          </a:prstGeom>
        </p:spPr>
        <p:txBody>
          <a:bodyPr/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1900" b="1" dirty="0" smtClean="0">
                <a:solidFill>
                  <a:schemeClr val="tx1"/>
                </a:solidFill>
                <a:latin typeface="+mj-lt"/>
              </a:rPr>
              <a:t>Базовые диагностические требования к результатам работы ИИ-сервисов для выявления меланомы и </a:t>
            </a:r>
            <a:r>
              <a:rPr lang="ru-RU" sz="1900" b="1" dirty="0" err="1" smtClean="0">
                <a:solidFill>
                  <a:schemeClr val="tx1"/>
                </a:solidFill>
                <a:latin typeface="+mj-lt"/>
              </a:rPr>
              <a:t>невусов</a:t>
            </a:r>
            <a:r>
              <a:rPr lang="ru-RU" sz="1900" b="1" dirty="0" smtClean="0">
                <a:solidFill>
                  <a:schemeClr val="tx1"/>
                </a:solidFill>
                <a:latin typeface="+mj-lt"/>
              </a:rPr>
              <a:t> с выявлением подтипов, H&amp;E</a:t>
            </a:r>
            <a:endParaRPr lang="ru-RU" sz="1900" b="1" strike="sngStrike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35257"/>
              </p:ext>
            </p:extLst>
          </p:nvPr>
        </p:nvGraphicFramePr>
        <p:xfrm>
          <a:off x="155693" y="1036839"/>
          <a:ext cx="11845376" cy="4078300"/>
        </p:xfrm>
        <a:graphic>
          <a:graphicData uri="http://schemas.openxmlformats.org/drawingml/2006/table">
            <a:tbl>
              <a:tblPr firstRow="1"/>
              <a:tblGrid>
                <a:gridCol w="1508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48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4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7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25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880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4717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Panton"/>
                        </a:rPr>
                        <a:t>Объект 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Panton"/>
                        </a:rPr>
                        <a:t>исследования</a:t>
                      </a:r>
                      <a:endParaRPr sz="1200" dirty="0">
                        <a:solidFill>
                          <a:schemeClr val="bg1"/>
                        </a:solidFill>
                        <a:latin typeface="Panton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Panton"/>
                        </a:rPr>
                        <a:t>Клиническая задача, решаемая </a:t>
                      </a:r>
                      <a:endParaRPr sz="1200" dirty="0">
                        <a:solidFill>
                          <a:schemeClr val="bg1"/>
                        </a:solidFill>
                        <a:latin typeface="Panto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Panton"/>
                        </a:rPr>
                        <a:t>ИИ-сервисом</a:t>
                      </a:r>
                      <a:endParaRPr lang="ru-RU" sz="1200" dirty="0">
                        <a:solidFill>
                          <a:schemeClr val="bg1"/>
                        </a:solidFill>
                        <a:latin typeface="Panton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latin typeface="Panton"/>
                          <a:ea typeface="Arial"/>
                          <a:cs typeface="Arial"/>
                        </a:rPr>
                        <a:t>Признаки, </a:t>
                      </a:r>
                      <a:r>
                        <a:rPr lang="ru-RU" sz="1200" b="1" i="0" u="none" strike="noStrike" cap="none" dirty="0" smtClean="0">
                          <a:solidFill>
                            <a:schemeClr val="bg1"/>
                          </a:solidFill>
                          <a:latin typeface="Panton"/>
                          <a:ea typeface="Arial"/>
                          <a:cs typeface="Arial"/>
                        </a:rPr>
                        <a:t>выявляемые </a:t>
                      </a:r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latin typeface="Panton"/>
                          <a:ea typeface="Arial"/>
                          <a:cs typeface="Arial"/>
                        </a:rPr>
                        <a:t>ИИ-сервисом</a:t>
                      </a:r>
                      <a:endParaRPr lang="ru-RU" sz="1200" b="0" i="0" u="none" strike="noStrike" cap="none" dirty="0">
                        <a:solidFill>
                          <a:schemeClr val="bg1"/>
                        </a:solidFill>
                        <a:latin typeface="Panton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Panton"/>
                        </a:rPr>
                        <a:t>Содержание ответа </a:t>
                      </a:r>
                      <a:endParaRPr sz="1200" dirty="0">
                        <a:solidFill>
                          <a:schemeClr val="bg1"/>
                        </a:solidFill>
                        <a:latin typeface="Panton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latin typeface="Panton"/>
                          <a:ea typeface="Arial"/>
                          <a:cs typeface="Arial"/>
                        </a:rPr>
                        <a:t>Тип данных</a:t>
                      </a:r>
                      <a:endParaRPr lang="ru-RU" sz="1200" b="0" i="0" u="none" strike="noStrike" cap="none" dirty="0">
                        <a:solidFill>
                          <a:schemeClr val="bg1"/>
                        </a:solidFill>
                        <a:latin typeface="Panton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1" spc="-40" dirty="0">
                          <a:solidFill>
                            <a:schemeClr val="bg1"/>
                          </a:solidFill>
                          <a:latin typeface="Panton"/>
                        </a:rPr>
                        <a:t>Форма 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Panton"/>
                        </a:rPr>
                        <a:t>ответа</a:t>
                      </a:r>
                      <a:endParaRPr sz="1200" dirty="0">
                        <a:solidFill>
                          <a:schemeClr val="bg1"/>
                        </a:solidFill>
                        <a:latin typeface="Panton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687">
                <a:tc rowSpan="5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latin typeface="Panton"/>
                          <a:ea typeface="Arial"/>
                          <a:cs typeface="Arial"/>
                        </a:rPr>
                        <a:t>МКБ</a:t>
                      </a:r>
                      <a:r>
                        <a:rPr lang="ru-RU" sz="1200" b="1" dirty="0">
                          <a:solidFill>
                            <a:schemeClr val="accent1"/>
                          </a:solidFill>
                          <a:latin typeface="Panton"/>
                          <a:ea typeface="Arial"/>
                          <a:cs typeface="Arial"/>
                        </a:rPr>
                        <a:t>: </a:t>
                      </a: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Panton"/>
                          <a:ea typeface="Arial"/>
                          <a:cs typeface="Arial"/>
                        </a:rPr>
                        <a:t>С43, 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Panton"/>
                          <a:ea typeface="Arial"/>
                          <a:cs typeface="Arial"/>
                        </a:rPr>
                        <a:t>D22, D03</a:t>
                      </a:r>
                      <a:endParaRPr sz="1200" dirty="0"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accent1"/>
                          </a:solidFill>
                          <a:latin typeface="Panton"/>
                          <a:ea typeface="Arial"/>
                          <a:cs typeface="Arial"/>
                        </a:rPr>
                        <a:t>Локализация кассеты: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Panton"/>
                          <a:ea typeface="Arial"/>
                          <a:cs typeface="Arial"/>
                        </a:rPr>
                        <a:t>Кожа</a:t>
                      </a:r>
                      <a:endParaRPr lang="en-US" sz="1200" dirty="0">
                        <a:latin typeface="Panton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latin typeface="Panton"/>
                          <a:ea typeface="Arial"/>
                          <a:cs typeface="Arial"/>
                        </a:rPr>
                        <a:t>Тип окраски:</a:t>
                      </a:r>
                      <a:r>
                        <a:rPr lang="en-US" sz="1200" b="1" dirty="0">
                          <a:solidFill>
                            <a:schemeClr val="accent1"/>
                          </a:solidFill>
                          <a:latin typeface="Panton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Panton"/>
                          <a:ea typeface="Arial"/>
                          <a:cs typeface="Arial"/>
                        </a:rPr>
                        <a:t>H</a:t>
                      </a:r>
                      <a:r>
                        <a:rPr lang="en-US" sz="1200" b="0" dirty="0">
                          <a:latin typeface="Panton"/>
                        </a:rPr>
                        <a:t>&amp;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Panton"/>
                          <a:ea typeface="Arial"/>
                          <a:cs typeface="Arial"/>
                        </a:rPr>
                        <a:t>E</a:t>
                      </a:r>
                      <a:endParaRPr lang="ru-RU" sz="1200" dirty="0">
                        <a:solidFill>
                          <a:schemeClr val="tx1"/>
                        </a:solidFill>
                        <a:latin typeface="Panton"/>
                        <a:ea typeface="Arial"/>
                        <a:cs typeface="Arial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accent1"/>
                          </a:solidFill>
                          <a:latin typeface="Panton"/>
                          <a:ea typeface="Arial"/>
                          <a:cs typeface="Arial"/>
                        </a:rPr>
                        <a:t>МЭС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Panton"/>
                          <a:ea typeface="Arial"/>
                          <a:cs typeface="Arial"/>
                        </a:rPr>
                        <a:t>: 29004, 29005</a:t>
                      </a:r>
                      <a:endParaRPr sz="1200" dirty="0"/>
                    </a:p>
                    <a:p>
                      <a:pPr algn="l">
                        <a:defRPr/>
                      </a:pPr>
                      <a:endParaRPr lang="ru-RU" sz="1200" dirty="0">
                        <a:solidFill>
                          <a:schemeClr val="tx1"/>
                        </a:solidFill>
                        <a:latin typeface="Panton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+mn-ea"/>
                          <a:cs typeface="Panton"/>
                        </a:rPr>
                        <a:t>В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+mn-ea"/>
                          <a:cs typeface="Panton"/>
                        </a:rPr>
                        <a:t>ыявление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+mn-ea"/>
                          <a:cs typeface="Panton"/>
                        </a:rPr>
                        <a:t>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+mn-ea"/>
                          <a:cs typeface="Panton"/>
                        </a:rPr>
                        <a:t>меланомы и </a:t>
                      </a:r>
                      <a:r>
                        <a:rPr lang="ru-RU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+mn-ea"/>
                          <a:cs typeface="Panton"/>
                        </a:rPr>
                        <a:t>невусов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+mn-ea"/>
                          <a:cs typeface="Panton"/>
                        </a:rPr>
                        <a:t> с определением подтипов 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Panton"/>
                        <a:ea typeface="+mn-ea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7313" lvl="1" indent="0" algn="l">
                        <a:defRPr/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Panton"/>
                        </a:rPr>
                        <a:t>Есть признаки патологии: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Panton"/>
                      </a:endParaRPr>
                    </a:p>
                    <a:p>
                      <a:pPr marL="87313" lvl="1" indent="0" algn="l"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+mn-ea"/>
                          <a:cs typeface="Panton"/>
                        </a:rPr>
                        <a:t>-   наличие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+mn-ea"/>
                          <a:cs typeface="Panton"/>
                        </a:rPr>
                        <a:t>меланомы</a:t>
                      </a:r>
                      <a:endParaRPr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Panton"/>
                        <a:ea typeface="+mn-ea"/>
                        <a:cs typeface="Panton"/>
                      </a:endParaRPr>
                    </a:p>
                    <a:p>
                      <a:pPr marL="87313" lvl="1" indent="0" algn="l"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+mn-ea"/>
                          <a:cs typeface="Panton"/>
                        </a:rPr>
                        <a:t>-   наличие </a:t>
                      </a:r>
                      <a:r>
                        <a:rPr lang="ru-RU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+mn-ea"/>
                          <a:cs typeface="Panton"/>
                        </a:rPr>
                        <a:t>невусов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+mn-ea"/>
                          <a:cs typeface="Panton"/>
                        </a:rPr>
                        <a:t> </a:t>
                      </a:r>
                      <a:endParaRPr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Panton"/>
                        <a:ea typeface="+mn-ea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cs typeface="Panton"/>
                        </a:rPr>
                        <a:t>Сообщение о типе находки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Panton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Panton"/>
                          <a:cs typeface="Panton"/>
                        </a:rPr>
                        <a:t>Текст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Panton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Panton"/>
                          <a:cs typeface="Panton"/>
                        </a:rPr>
                        <a:t>Системное сообщение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Panton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433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+mn-lt"/>
                        </a:rPr>
                        <a:t>Компьютерная томография органов грудной полости. 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+mn-lt"/>
                      </a:endParaRP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>
                          <a:latin typeface="+mn-lt"/>
                        </a:rPr>
                        <a:t>КТ и НДКТ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+mn-lt"/>
                      </a:endParaRPr>
                    </a:p>
                  </a:txBody>
                  <a:tcPr marL="45720" marR="4572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latin typeface="+mn-lt"/>
                        </a:rPr>
                        <a:t>Определение эмфиземы в процентах. </a:t>
                      </a:r>
                      <a:endParaRPr/>
                    </a:p>
                  </a:txBody>
                  <a:tcPr marL="45720" marR="4572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 vMerge="1">
                  <a:txBody>
                    <a:bodyPr/>
                    <a:lstStyle/>
                    <a:p>
                      <a:pPr lvl="1" algn="l">
                        <a:defRPr/>
                      </a:pPr>
                      <a:endParaRPr lang="ru-RU" sz="11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cs typeface="Panton"/>
                        </a:rPr>
                        <a:t>Площадь лимфоидной инфильтрации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Panton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Panton"/>
                          <a:cs typeface="Panton"/>
                        </a:rPr>
                        <a:t>Число</a:t>
                      </a:r>
                      <a:b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Panton"/>
                          <a:cs typeface="Panton"/>
                        </a:rPr>
                      </a:b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Panton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Panton"/>
                          <a:cs typeface="Panton"/>
                        </a:rPr>
                        <a:t>Системное сообщение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Panton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68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 marL="87313" lvl="1" indent="0" algn="l">
                        <a:defRPr/>
                      </a:pPr>
                      <a:endParaRPr sz="1400"/>
                    </a:p>
                  </a:txBody>
                  <a:tcPr marL="45720" marR="45720"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cs typeface="Panton"/>
                        </a:rPr>
                        <a:t>Глубина инвазии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Panton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Panton"/>
                          <a:cs typeface="Panton"/>
                        </a:rPr>
                        <a:t>Число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Panton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Panton"/>
                          <a:cs typeface="Panton"/>
                        </a:rPr>
                        <a:t>Системное сообщение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Panton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212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/>
                    </a:p>
                  </a:txBody>
                  <a:tcPr marL="45720" marR="45720"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Panton"/>
                          <a:cs typeface="Panton"/>
                        </a:rPr>
                        <a:t>Локализация найденных признаков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Panton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Panton"/>
                          <a:cs typeface="Panton"/>
                        </a:rPr>
                        <a:t>Маска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Panton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Panton"/>
                          <a:cs typeface="Panton"/>
                        </a:rPr>
                        <a:t>Маска 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Panton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96111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rgbClr val="00B050"/>
                          </a:solidFill>
                          <a:latin typeface="Panton"/>
                        </a:rPr>
                        <a:t>Нет признаков патологии:</a:t>
                      </a:r>
                      <a:endParaRPr sz="1200" dirty="0">
                        <a:latin typeface="Panton"/>
                      </a:endParaRPr>
                    </a:p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+mn-ea"/>
                          <a:cs typeface="Panton"/>
                        </a:rPr>
                        <a:t>отсутствие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+mn-ea"/>
                          <a:cs typeface="Panton"/>
                        </a:rPr>
                        <a:t>признаков меланомы и </a:t>
                      </a:r>
                      <a:r>
                        <a:rPr lang="ru-RU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+mn-ea"/>
                          <a:cs typeface="Panton"/>
                        </a:rPr>
                        <a:t>невуса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+mn-ea"/>
                          <a:cs typeface="Panton"/>
                        </a:rPr>
                        <a:t> в коже</a:t>
                      </a:r>
                      <a:b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+mn-ea"/>
                          <a:cs typeface="Panton"/>
                        </a:rPr>
                      </a:br>
                      <a:endParaRPr lang="ru-RU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Panton"/>
                        <a:ea typeface="+mn-ea"/>
                        <a:cs typeface="Panton"/>
                      </a:endParaRPr>
                    </a:p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Panton"/>
                          <a:cs typeface="Panton"/>
                        </a:rPr>
                        <a:t>Сообщение об отсутствии </a:t>
                      </a: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Panton"/>
                          <a:cs typeface="Panton"/>
                        </a:rPr>
                        <a:t>признаков меланомы или невуса в коже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Panton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Panton"/>
                          <a:cs typeface="Panton"/>
                        </a:rPr>
                        <a:t>Текст</a:t>
                      </a: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Panton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Panton"/>
                          <a:cs typeface="Panton"/>
                        </a:rPr>
                        <a:t>Системное</a:t>
                      </a:r>
                      <a:r>
                        <a:rPr lang="en-US" sz="12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Panton"/>
                          <a:cs typeface="Panton"/>
                        </a:rPr>
                        <a:t> </a:t>
                      </a:r>
                      <a:r>
                        <a:rPr lang="en-US" sz="1200" b="0" i="0" u="none" strike="noStrike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Panton"/>
                          <a:ea typeface="Panton"/>
                          <a:cs typeface="Panton"/>
                        </a:rPr>
                        <a:t>сообщение</a:t>
                      </a:r>
                      <a:endParaRPr lang="en-US" sz="12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Panton"/>
                        <a:cs typeface="Panton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749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Номер слайда 2"/>
          <p:cNvSpPr>
            <a:spLocks noGrp="1"/>
          </p:cNvSpPr>
          <p:nvPr>
            <p:ph type="sldNum" sz="quarter" idx="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lang="ru-RU" sz="1200" b="0" i="0" u="none" strike="noStrike" cap="none" spc="0">
                <a:ln>
                  <a:noFill/>
                </a:ln>
                <a:solidFill>
                  <a:srgbClr val="989898"/>
                </a:solidFill>
                <a:latin typeface="Arial"/>
                <a:cs typeface="Arial"/>
              </a:rPr>
              <a:t>10</a:t>
            </a:fld>
            <a:endParaRPr lang="ru-RU" sz="1200" b="0" i="0" u="none" strike="noStrike" cap="none" spc="0">
              <a:ln>
                <a:noFill/>
              </a:ln>
              <a:solidFill>
                <a:srgbClr val="989898"/>
              </a:solidFill>
              <a:latin typeface="Arial"/>
              <a:cs typeface="Arial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671550"/>
              </p:ext>
            </p:extLst>
          </p:nvPr>
        </p:nvGraphicFramePr>
        <p:xfrm>
          <a:off x="207035" y="1062607"/>
          <a:ext cx="11783681" cy="3674676"/>
        </p:xfrm>
        <a:graphic>
          <a:graphicData uri="http://schemas.openxmlformats.org/drawingml/2006/table">
            <a:tbl>
              <a:tblPr/>
              <a:tblGrid>
                <a:gridCol w="155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95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868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41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9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75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9041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Объект и маркер</a:t>
                      </a:r>
                      <a:endParaRPr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Клиническая задача, решаемая 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ИИ-сервисом</a:t>
                      </a:r>
                      <a:endParaRPr lang="ru-RU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rPr>
                        <a:t>Признаки, </a:t>
                      </a:r>
                      <a:r>
                        <a:rPr lang="ru-RU" sz="1200" b="1" i="0" u="none" strike="noStrike" cap="none" dirty="0" smtClean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rPr>
                        <a:t>выявляемые </a:t>
                      </a:r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rPr>
                        <a:t>ИИ-сервисом</a:t>
                      </a:r>
                      <a:endParaRPr lang="ru-RU" sz="12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Содержание ответа </a:t>
                      </a:r>
                      <a:endParaRPr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rPr>
                        <a:t>Тип данных</a:t>
                      </a:r>
                      <a:endParaRPr lang="ru-RU" sz="1200" b="0" i="0" u="none" strike="noStrike" cap="none">
                        <a:solidFill>
                          <a:schemeClr val="bg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spc="-40">
                          <a:solidFill>
                            <a:schemeClr val="bg1"/>
                          </a:solidFill>
                          <a:latin typeface="+mn-lt"/>
                        </a:rPr>
                        <a:t>Форма  </a:t>
                      </a:r>
                      <a:endParaRPr lang="en-US" sz="1200" b="1" spc="-4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ответа</a:t>
                      </a:r>
                      <a:endParaRPr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324">
                <a:tc rowSpan="3"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МКБ: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C50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Локализация кассеты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: Молочная железа</a:t>
                      </a:r>
                      <a:endParaRPr sz="1200" dirty="0">
                        <a:latin typeface="+mn-lt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Тип окраски: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ИГХ </a:t>
                      </a:r>
                      <a:endParaRPr sz="1200" dirty="0">
                        <a:latin typeface="+mn-lt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Маркер: </a:t>
                      </a:r>
                      <a:r>
                        <a:rPr lang="ru-RU" sz="1200" dirty="0">
                          <a:latin typeface="+mn-lt"/>
                        </a:rPr>
                        <a:t>Her2</a:t>
                      </a:r>
                      <a:endParaRPr sz="1200" dirty="0">
                        <a:latin typeface="+mn-lt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МЭС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: 29022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Определение и оценка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Her2-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статуса инвазивного рака молочной железы 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87313" lvl="1" indent="0" algn="l">
                        <a:defRPr/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Есть признаки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патологии: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87313" lvl="1" indent="0" algn="l">
                        <a:buFont typeface="+mj-lt"/>
                        <a:buNone/>
                        <a:defRPr/>
                      </a:pPr>
                      <a:r>
                        <a:rPr lang="ru-RU" sz="1200" b="0" i="0" u="none" strike="noStrike" cap="none" spc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-   наличие </a:t>
                      </a:r>
                      <a:r>
                        <a:rPr lang="ru-RU" sz="1200" b="0" i="0" u="none" strike="noStrike" cap="none" spc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клеток </a:t>
                      </a: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инвазивного рака молочной железы </a:t>
                      </a:r>
                      <a:r>
                        <a:rPr lang="en-US" sz="1200" b="0" i="0" u="none" strike="noStrike" cap="none" spc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(</a:t>
                      </a:r>
                      <a:r>
                        <a:rPr lang="ru-RU" sz="1200" b="0" i="0" u="none" strike="noStrike" cap="none" spc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отличать </a:t>
                      </a: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от структур рака </a:t>
                      </a:r>
                      <a:r>
                        <a:rPr lang="en-US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in situ </a:t>
                      </a: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во</a:t>
                      </a:r>
                      <a:r>
                        <a:rPr lang="en-US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избежание ложноположительного результата теста)</a:t>
                      </a:r>
                      <a:endParaRPr sz="1200" b="0" i="0" u="none" strike="noStrike" cap="none" spc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  <a:p>
                      <a:pPr marL="87313" lvl="1" indent="0" algn="l">
                        <a:buFont typeface="+mj-lt"/>
                        <a:buNone/>
                        <a:defRPr/>
                      </a:pPr>
                      <a:r>
                        <a:rPr lang="ru-RU" sz="1200" b="0" i="0" u="none" strike="noStrike" cap="none" spc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-   определение </a:t>
                      </a:r>
                      <a:r>
                        <a:rPr lang="en-US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Her2-</a:t>
                      </a: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статус опухоли</a:t>
                      </a:r>
                      <a:endParaRPr sz="1200" b="0" i="0" u="none" strike="noStrike" cap="none" spc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Доля клеток инвазивного рака в препарате (по количеству ядер)</a:t>
                      </a:r>
                      <a:endParaRPr sz="120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+mn-lt"/>
                        </a:rPr>
                        <a:t>Число</a:t>
                      </a:r>
                      <a:br>
                        <a:rPr lang="ru-RU" sz="1200">
                          <a:latin typeface="+mn-lt"/>
                        </a:rPr>
                      </a:br>
                      <a:endParaRPr lang="ru-RU" sz="120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Системное сообщение</a:t>
                      </a:r>
                      <a:endParaRPr sz="120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7418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>
                          <a:latin typeface="+mn-lt"/>
                        </a:rPr>
                        <a:t>Определять тип экспресии (гиперэкспрессия (3+), промежуточная (2+), низкая (1+), ультранизкая (0 с мембранным окрашиванием), негативная (0). </a:t>
                      </a:r>
                      <a:endParaRPr sz="120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Текст</a:t>
                      </a:r>
                      <a:endParaRPr sz="120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Системное сообщение</a:t>
                      </a:r>
                      <a:endParaRPr sz="1200" dirty="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3521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Нет признаков патологии:</a:t>
                      </a:r>
                      <a:endParaRPr sz="1200" dirty="0">
                        <a:latin typeface="+mn-lt"/>
                      </a:endParaRPr>
                    </a:p>
                    <a:p>
                      <a:pPr marL="87313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отсутствие </a:t>
                      </a: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клеток инвазивного рака молочной железы в исследовании</a:t>
                      </a: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Сообщение об отсутствии инвазивного рака в исследовании</a:t>
                      </a:r>
                      <a:endParaRPr lang="ru-RU" sz="1200" b="0" i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Текст</a:t>
                      </a:r>
                      <a:endParaRPr sz="120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Системное сообщение</a:t>
                      </a:r>
                      <a:endParaRPr sz="1200" dirty="0">
                        <a:latin typeface="+mn-lt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0" y="34540"/>
            <a:ext cx="9577388" cy="744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1900" b="1" dirty="0" smtClean="0">
                <a:latin typeface="+mj-lt"/>
              </a:rPr>
              <a:t>Базовые диагностические требования к результатам работы ИИ-сервисов для определения рака молочной железы</a:t>
            </a:r>
            <a:r>
              <a:rPr lang="en-US" sz="1900" b="1" dirty="0" smtClean="0">
                <a:latin typeface="+mj-lt"/>
              </a:rPr>
              <a:t>, </a:t>
            </a:r>
            <a:r>
              <a:rPr lang="ru-RU" sz="1900" b="1" dirty="0" smtClean="0">
                <a:latin typeface="+mj-lt"/>
              </a:rPr>
              <a:t>ИГХ Her2</a:t>
            </a:r>
            <a:endParaRPr lang="ru-RU" sz="19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7788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Номер слайда 2"/>
          <p:cNvSpPr>
            <a:spLocks noGrp="1"/>
          </p:cNvSpPr>
          <p:nvPr>
            <p:ph type="sldNum" sz="quarter" idx="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lang="ru-RU" sz="1200" b="0" i="0" u="none" strike="noStrike" cap="none" spc="0">
                <a:ln>
                  <a:noFill/>
                </a:ln>
                <a:solidFill>
                  <a:srgbClr val="989898"/>
                </a:solidFill>
                <a:latin typeface="Arial"/>
                <a:cs typeface="Arial"/>
              </a:rPr>
              <a:t>11</a:t>
            </a:fld>
            <a:endParaRPr lang="ru-RU" sz="1200" b="0" i="0" u="none" strike="noStrike" cap="none" spc="0">
              <a:ln>
                <a:noFill/>
              </a:ln>
              <a:solidFill>
                <a:srgbClr val="989898"/>
              </a:solidFill>
              <a:latin typeface="Arial"/>
              <a:cs typeface="Arial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69698"/>
            <a:ext cx="10638692" cy="1000156"/>
          </a:xfrm>
          <a:prstGeom prst="rect">
            <a:avLst/>
          </a:prstGeom>
        </p:spPr>
        <p:txBody>
          <a:bodyPr/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1850" b="1" dirty="0" smtClean="0">
                <a:solidFill>
                  <a:schemeClr val="tx1"/>
                </a:solidFill>
              </a:rPr>
              <a:t>Базовые диагностические требования к результатам работы ИИ-сервисов для выявления признаков </a:t>
            </a:r>
            <a:r>
              <a:rPr lang="ru-RU" sz="1850" b="1" dirty="0" err="1" smtClean="0">
                <a:solidFill>
                  <a:schemeClr val="tx1"/>
                </a:solidFill>
              </a:rPr>
              <a:t>микросателлитной</a:t>
            </a:r>
            <a:r>
              <a:rPr lang="ru-RU" sz="1850" b="1" dirty="0" smtClean="0">
                <a:solidFill>
                  <a:schemeClr val="tx1"/>
                </a:solidFill>
              </a:rPr>
              <a:t> нестабильности рака ободочной кишки, H&amp;E</a:t>
            </a:r>
            <a:endParaRPr lang="ru-RU" sz="1850" b="1" strike="sngStrike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690290"/>
              </p:ext>
            </p:extLst>
          </p:nvPr>
        </p:nvGraphicFramePr>
        <p:xfrm>
          <a:off x="211688" y="1109315"/>
          <a:ext cx="11682412" cy="2971359"/>
        </p:xfrm>
        <a:graphic>
          <a:graphicData uri="http://schemas.openxmlformats.org/drawingml/2006/table">
            <a:tbl>
              <a:tblPr/>
              <a:tblGrid>
                <a:gridCol w="1424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99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88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06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22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60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306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Объект 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исследования</a:t>
                      </a:r>
                      <a:endParaRPr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Клиническая задача, решаемая </a:t>
                      </a:r>
                      <a:endParaRPr lang="en-US" sz="1200" b="1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ИИ</a:t>
                      </a:r>
                      <a:r>
                        <a:rPr lang="en-US" sz="1200" b="1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сервисом</a:t>
                      </a:r>
                      <a:endParaRPr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rPr>
                        <a:t>Признаки, </a:t>
                      </a:r>
                      <a:r>
                        <a:rPr lang="ru-RU" sz="1200" b="1" i="0" u="none" strike="noStrike" cap="none" dirty="0" smtClean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rPr>
                        <a:t>выявляемые </a:t>
                      </a:r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rPr>
                        <a:t>ИИ-сервисом</a:t>
                      </a:r>
                      <a:endParaRPr lang="ru-RU" sz="12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Содержание ответа </a:t>
                      </a:r>
                      <a:endParaRPr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 cap="none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</a:rPr>
                        <a:t>Тип данных</a:t>
                      </a:r>
                      <a:endParaRPr lang="ru-RU" sz="1200" b="0" i="0" u="none" strike="noStrike" cap="none">
                        <a:solidFill>
                          <a:schemeClr val="bg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spc="-40">
                          <a:solidFill>
                            <a:schemeClr val="bg1"/>
                          </a:solidFill>
                          <a:latin typeface="+mn-lt"/>
                        </a:rPr>
                        <a:t>Форма </a:t>
                      </a:r>
                      <a:endParaRPr lang="en-US" sz="1200" b="1" spc="-4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</a:rPr>
                        <a:t>ответа</a:t>
                      </a:r>
                      <a:endParaRPr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4935">
                <a:tc rowSpan="2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МКБ: 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C18</a:t>
                      </a: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-20, </a:t>
                      </a:r>
                      <a:endParaRPr sz="1200" dirty="0">
                        <a:latin typeface="+mn-lt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Локализация кассеты: </a:t>
                      </a: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Операционный материал стенка кишки</a:t>
                      </a:r>
                      <a:endParaRPr sz="1200" dirty="0">
                        <a:latin typeface="+mn-lt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Тип окраски:</a:t>
                      </a:r>
                      <a:r>
                        <a:rPr lang="en-US" sz="1200" b="1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H&amp;E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accent1"/>
                          </a:solidFill>
                          <a:latin typeface="+mn-lt"/>
                          <a:ea typeface="Arial"/>
                          <a:cs typeface="Arial"/>
                        </a:rPr>
                        <a:t>МЭС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: 29015</a:t>
                      </a:r>
                      <a:endParaRPr sz="1200" dirty="0">
                        <a:latin typeface="+mn-lt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Выявление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20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признаков микросателлитной нестабильности</a:t>
                      </a:r>
                      <a:endParaRPr sz="1200">
                        <a:latin typeface="+mn-lt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Есть признаки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патологии: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latin typeface="+mn-lt"/>
                        </a:rPr>
                        <a:t/>
                      </a:r>
                      <a:br>
                        <a:rPr lang="ru-RU" sz="1200" dirty="0">
                          <a:solidFill>
                            <a:srgbClr val="FF0000"/>
                          </a:solidFill>
                          <a:latin typeface="+mn-lt"/>
                        </a:rPr>
                      </a:br>
                      <a:r>
                        <a:rPr lang="ru-RU" sz="1200" b="0" i="0" u="none" strike="noStrike" cap="none" spc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наличие </a:t>
                      </a: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инвазивного рака кишки</a:t>
                      </a:r>
                      <a:endParaRPr sz="1200" b="0" i="0" u="none" strike="noStrike" cap="none" spc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  <a:p>
                      <a:pPr marL="0" marR="0" lvl="1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endParaRPr lang="ru-RU" sz="12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Уведомление о наличии признаков микросателлитной нестабильности</a:t>
                      </a: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Текст</a:t>
                      </a:r>
                      <a:endParaRPr sz="1200">
                        <a:latin typeface="+mn-lt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Системное сообщение</a:t>
                      </a:r>
                      <a:endParaRPr sz="1200">
                        <a:latin typeface="+mn-lt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3356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Нет признаков патологии:</a:t>
                      </a:r>
                      <a:endParaRPr sz="1200" dirty="0">
                        <a:latin typeface="+mn-lt"/>
                      </a:endParaRPr>
                    </a:p>
                    <a:p>
                      <a:pPr algn="l">
                        <a:defRPr/>
                      </a:pPr>
                      <a:r>
                        <a:rPr lang="ru-RU" sz="1200" b="0" i="0" u="none" strike="noStrike" cap="none" spc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отсутствие </a:t>
                      </a: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всех признаков из перечня патологии</a:t>
                      </a: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Уведомление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об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отсутствии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признаков </a:t>
                      </a:r>
                      <a:r>
                        <a:rPr lang="ru-RU"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микросателлитной</a:t>
                      </a: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нестабильности</a:t>
                      </a:r>
                      <a:endParaRPr sz="1200" dirty="0">
                        <a:latin typeface="+mn-lt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Текст</a:t>
                      </a:r>
                      <a:endParaRPr sz="1200">
                        <a:latin typeface="+mn-lt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Системное</a:t>
                      </a:r>
                      <a:r>
                        <a:rPr sz="12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strike="noStrike" cap="none" spc="0" dirty="0" err="1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</a:rPr>
                        <a:t>сообщение</a:t>
                      </a:r>
                      <a:endParaRPr sz="1200" b="0" i="0" u="none" strike="noStrike" cap="none" spc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</a:endParaRPr>
                    </a:p>
                  </a:txBody>
                  <a:tcPr marL="45720" marR="45720">
                    <a:lnL w="9525" algn="ctr">
                      <a:solidFill>
                        <a:schemeClr val="tx2">
                          <a:lumMod val="75000"/>
                        </a:schemeClr>
                      </a:solidFill>
                    </a:lnL>
                    <a:lnR w="9525" algn="ctr">
                      <a:solidFill>
                        <a:schemeClr val="tx2">
                          <a:lumMod val="75000"/>
                        </a:schemeClr>
                      </a:solidFill>
                    </a:lnR>
                    <a:lnT w="9525" algn="ctr">
                      <a:solidFill>
                        <a:schemeClr val="tx2">
                          <a:lumMod val="75000"/>
                        </a:schemeClr>
                      </a:solidFill>
                    </a:lnT>
                    <a:lnB w="9525" algn="ctr">
                      <a:solidFill>
                        <a:schemeClr val="tx2">
                          <a:lumMod val="75000"/>
                        </a:schemeClr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158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НПКЦ_2024">
  <a:themeElements>
    <a:clrScheme name="Другая 11">
      <a:dk1>
        <a:srgbClr val="575757"/>
      </a:dk1>
      <a:lt1>
        <a:srgbClr val="FFFFFF"/>
      </a:lt1>
      <a:dk2>
        <a:srgbClr val="2B2B2B"/>
      </a:dk2>
      <a:lt2>
        <a:srgbClr val="FFFFFF"/>
      </a:lt2>
      <a:accent1>
        <a:srgbClr val="123C84"/>
      </a:accent1>
      <a:accent2>
        <a:srgbClr val="5B3789"/>
      </a:accent2>
      <a:accent3>
        <a:srgbClr val="407DE5"/>
      </a:accent3>
      <a:accent4>
        <a:srgbClr val="BB2D50"/>
      </a:accent4>
      <a:accent5>
        <a:srgbClr val="FBBA00"/>
      </a:accent5>
      <a:accent6>
        <a:srgbClr val="EE8121"/>
      </a:accent6>
      <a:hlink>
        <a:srgbClr val="3D98E3"/>
      </a:hlink>
      <a:folHlink>
        <a:srgbClr val="97CEFF"/>
      </a:folHlink>
    </a:clrScheme>
    <a:fontScheme name="ЦДиТ_проба 2">
      <a:majorFont>
        <a:latin typeface="Panton Bold"/>
        <a:ea typeface="Arial"/>
        <a:cs typeface="Arial"/>
      </a:majorFont>
      <a:minorFont>
        <a:latin typeface="Panton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Words>1280</Words>
  <Application>Microsoft Office PowerPoint</Application>
  <DocSecurity>0</DocSecurity>
  <PresentationFormat>Широкоэкранный</PresentationFormat>
  <Paragraphs>340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Panton</vt:lpstr>
      <vt:lpstr>Panton Bold</vt:lpstr>
      <vt:lpstr>НПКЦ_2024</vt:lpstr>
      <vt:lpstr>БАЗОВЫЕ ДИАГНОСТИЕЧСКИЕ ТРЕБОВАНИЯ К РЕЗУЛЬТАТАМ РАБОТЫ ИИ-СЕРВИСОВ 2024</vt:lpstr>
      <vt:lpstr>Презентация PowerPoint</vt:lpstr>
      <vt:lpstr>Презентация PowerPoint</vt:lpstr>
      <vt:lpstr>Базовые диагностические требования к результатам работы  ИИ-сервисов для оценки Ki67 по изображениям молочной железы, ИГХ Ki67</vt:lpstr>
      <vt:lpstr>Базовые диагностические требования к результатам работы  ИИ-сервисов для оценки митозов по изображениям молочной железы, H&amp;E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Статус Эксперимента по использованию инновационных технологий в области компьютерного зрения в 2021 году</dc:title>
  <dc:subject/>
  <dc:creator>Катерина Бугаенко</dc:creator>
  <cp:keywords/>
  <dc:description/>
  <cp:lastModifiedBy>Титова Анна Владимировна</cp:lastModifiedBy>
  <cp:revision>131</cp:revision>
  <dcterms:modified xsi:type="dcterms:W3CDTF">2024-07-09T09:52:11Z</dcterms:modified>
  <cp:category/>
  <dc:identifier/>
  <cp:contentStatus/>
  <dc:language/>
  <cp:version/>
</cp:coreProperties>
</file>